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5"/>
  </p:notesMasterIdLst>
  <p:sldIdLst>
    <p:sldId id="272" r:id="rId2"/>
    <p:sldId id="266" r:id="rId3"/>
    <p:sldId id="258" r:id="rId4"/>
    <p:sldId id="259" r:id="rId5"/>
    <p:sldId id="260" r:id="rId6"/>
    <p:sldId id="261" r:id="rId7"/>
    <p:sldId id="262" r:id="rId8"/>
    <p:sldId id="263" r:id="rId9"/>
    <p:sldId id="264" r:id="rId10"/>
    <p:sldId id="267" r:id="rId11"/>
    <p:sldId id="273" r:id="rId12"/>
    <p:sldId id="271" r:id="rId13"/>
    <p:sldId id="269" r:id="rId14"/>
  </p:sldIdLst>
  <p:sldSz cx="14630400" cy="8229600"/>
  <p:notesSz cx="8229600" cy="14630400"/>
  <p:embeddedFontLst>
    <p:embeddedFont>
      <p:font typeface="Heebo Light" pitchFamily="2" charset="-79"/>
      <p:regular r:id="rId16"/>
    </p:embeddedFont>
    <p:embeddedFont>
      <p:font typeface="Montserrat" panose="00000500000000000000" pitchFamily="2" charset="0"/>
      <p:regular r:id="rId17"/>
      <p:bold r:id="rId18"/>
    </p:embeddedFont>
  </p:embeddedFontLst>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10"/>
  </p:normalViewPr>
  <p:slideViewPr>
    <p:cSldViewPr snapToGrid="0" snapToObjects="1">
      <p:cViewPr varScale="1">
        <p:scale>
          <a:sx n="70" d="100"/>
          <a:sy n="70" d="100"/>
        </p:scale>
        <p:origin x="629"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786537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4ECE8A-10BA-9E01-3179-47E937E96FE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3568EEF-44A1-5EC5-E69E-405D35C5E56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AFF739C-FF00-D9F5-AE74-51D988AA5F9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4541C74-8796-3923-3362-11AD8583A5DE}"/>
              </a:ext>
            </a:extLst>
          </p:cNvPr>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34469942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Aptos" panose="021100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12</a:t>
            </a:fld>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081FA8-A0D2-A82C-39EF-CDE0D0B12B8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B805161-4EC7-ACC4-DDF1-C55A58890E4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90A2CA8-8EB3-5907-A082-088592B97CE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473DC8E-1C9C-0CA8-FF74-DC3E9EF8EF32}"/>
              </a:ext>
            </a:extLst>
          </p:cNvPr>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9237716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D32ED4-35EE-65E7-E733-B50F936011B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BA9EAF9-9E71-A340-41F3-4A1B60AFEA8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0C47C9E-28F7-6128-D75B-E34EDC24293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1090DC4-5EF8-AE4B-AA17-C53E879B78E4}"/>
              </a:ext>
            </a:extLst>
          </p:cNvPr>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23647008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hyperlink" Target="https://chghealth.com/es/accidentes-de-tr%C3%A1fico-y-sus-secuelas-qu%C3%A9-pasa-despu%C3%A9s/" TargetMode="External"/></Relationships>
</file>

<file path=ppt/slides/_rels/slide1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9.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10.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D2E69A72-C802-383C-FA1A-DC67C5BF93D9}"/>
              </a:ext>
            </a:extLst>
          </p:cNvPr>
          <p:cNvPicPr>
            <a:picLocks noChangeAspect="1"/>
          </p:cNvPicPr>
          <p:nvPr/>
        </p:nvPicPr>
        <p:blipFill>
          <a:blip r:embed="rId2"/>
          <a:stretch>
            <a:fillRect/>
          </a:stretch>
        </p:blipFill>
        <p:spPr>
          <a:xfrm>
            <a:off x="15893" y="0"/>
            <a:ext cx="5486400" cy="8229600"/>
          </a:xfrm>
          <a:prstGeom prst="rect">
            <a:avLst/>
          </a:prstGeom>
        </p:spPr>
      </p:pic>
      <p:pic>
        <p:nvPicPr>
          <p:cNvPr id="3" name="Image 2">
            <a:extLst>
              <a:ext uri="{FF2B5EF4-FFF2-40B4-BE49-F238E27FC236}">
                <a16:creationId xmlns:a16="http://schemas.microsoft.com/office/drawing/2014/main" id="{009A0E1D-8333-1D84-F359-73B95049723D}"/>
              </a:ext>
            </a:extLst>
          </p:cNvPr>
          <p:cNvPicPr>
            <a:picLocks noChangeAspect="1"/>
          </p:cNvPicPr>
          <p:nvPr/>
        </p:nvPicPr>
        <p:blipFill>
          <a:blip r:embed="rId3"/>
          <a:stretch>
            <a:fillRect/>
          </a:stretch>
        </p:blipFill>
        <p:spPr>
          <a:xfrm>
            <a:off x="8136552" y="984052"/>
            <a:ext cx="4637365" cy="2193369"/>
          </a:xfrm>
          <a:prstGeom prst="rect">
            <a:avLst/>
          </a:prstGeom>
        </p:spPr>
      </p:pic>
      <p:sp>
        <p:nvSpPr>
          <p:cNvPr id="4" name="Text 0">
            <a:extLst>
              <a:ext uri="{FF2B5EF4-FFF2-40B4-BE49-F238E27FC236}">
                <a16:creationId xmlns:a16="http://schemas.microsoft.com/office/drawing/2014/main" id="{B2CEE822-6620-BCA0-D8A2-3533B0A8E917}"/>
              </a:ext>
            </a:extLst>
          </p:cNvPr>
          <p:cNvSpPr/>
          <p:nvPr/>
        </p:nvSpPr>
        <p:spPr>
          <a:xfrm>
            <a:off x="6677084" y="3517583"/>
            <a:ext cx="7556421" cy="2126337"/>
          </a:xfrm>
          <a:prstGeom prst="rect">
            <a:avLst/>
          </a:prstGeom>
          <a:noFill/>
          <a:ln/>
        </p:spPr>
        <p:txBody>
          <a:bodyPr wrap="square" lIns="0" tIns="0" rIns="0" bIns="0" rtlCol="0" anchor="t"/>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lnSpc>
                <a:spcPts val="5550"/>
              </a:lnSpc>
              <a:buNone/>
            </a:pPr>
            <a:r>
              <a:rPr lang="en-US" sz="4450" b="1" dirty="0">
                <a:solidFill>
                  <a:srgbClr val="F2F0F4"/>
                </a:solidFill>
                <a:latin typeface="Montserrat" pitchFamily="34" charset="0"/>
                <a:ea typeface="Montserrat" pitchFamily="34" charset="-122"/>
                <a:cs typeface="Montserrat" pitchFamily="34" charset="-120"/>
              </a:rPr>
              <a:t>Vigilio : Classification d'images et alertes automatiques</a:t>
            </a:r>
            <a:endParaRPr lang="en-US" sz="4450" dirty="0"/>
          </a:p>
        </p:txBody>
      </p:sp>
      <p:sp>
        <p:nvSpPr>
          <p:cNvPr id="5" name="Text 1">
            <a:extLst>
              <a:ext uri="{FF2B5EF4-FFF2-40B4-BE49-F238E27FC236}">
                <a16:creationId xmlns:a16="http://schemas.microsoft.com/office/drawing/2014/main" id="{0D54510E-7049-04FC-83B2-2053F75B0E6F}"/>
              </a:ext>
            </a:extLst>
          </p:cNvPr>
          <p:cNvSpPr/>
          <p:nvPr/>
        </p:nvSpPr>
        <p:spPr>
          <a:xfrm>
            <a:off x="9037617" y="5984081"/>
            <a:ext cx="2835235" cy="354330"/>
          </a:xfrm>
          <a:prstGeom prst="rect">
            <a:avLst/>
          </a:prstGeom>
          <a:noFill/>
          <a:ln/>
        </p:spPr>
        <p:txBody>
          <a:bodyPr wrap="none" lIns="0" tIns="0" rIns="0" bIns="0" rtlCol="0" anchor="t"/>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lnSpc>
                <a:spcPts val="2750"/>
              </a:lnSpc>
              <a:buNone/>
            </a:pPr>
            <a:r>
              <a:rPr lang="en-US" sz="2200" dirty="0">
                <a:solidFill>
                  <a:srgbClr val="F2F0F4"/>
                </a:solidFill>
                <a:latin typeface="Montserrat" pitchFamily="34" charset="0"/>
                <a:ea typeface="Montserrat" pitchFamily="34" charset="-122"/>
                <a:cs typeface="Montserrat" pitchFamily="34" charset="-120"/>
              </a:rPr>
              <a:t>Présenté par :</a:t>
            </a:r>
            <a:endParaRPr lang="en-US" sz="2200" dirty="0"/>
          </a:p>
        </p:txBody>
      </p:sp>
      <p:sp>
        <p:nvSpPr>
          <p:cNvPr id="6" name="Text 2">
            <a:extLst>
              <a:ext uri="{FF2B5EF4-FFF2-40B4-BE49-F238E27FC236}">
                <a16:creationId xmlns:a16="http://schemas.microsoft.com/office/drawing/2014/main" id="{F757CCAC-7E35-A0F9-0406-BC72473E3B30}"/>
              </a:ext>
            </a:extLst>
          </p:cNvPr>
          <p:cNvSpPr/>
          <p:nvPr/>
        </p:nvSpPr>
        <p:spPr>
          <a:xfrm>
            <a:off x="8187034" y="6678573"/>
            <a:ext cx="4536519" cy="566976"/>
          </a:xfrm>
          <a:prstGeom prst="rect">
            <a:avLst/>
          </a:prstGeom>
          <a:noFill/>
          <a:ln/>
        </p:spPr>
        <p:txBody>
          <a:bodyPr wrap="none" lIns="0" tIns="0" rIns="0" bIns="0" rtlCol="0" anchor="t"/>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lnSpc>
                <a:spcPts val="4450"/>
              </a:lnSpc>
              <a:buNone/>
            </a:pPr>
            <a:r>
              <a:rPr lang="en-US" sz="3550" dirty="0">
                <a:solidFill>
                  <a:srgbClr val="F2F0F4"/>
                </a:solidFill>
                <a:latin typeface="Montserrat" pitchFamily="34" charset="0"/>
                <a:ea typeface="Montserrat" pitchFamily="34" charset="-122"/>
                <a:cs typeface="Montserrat" pitchFamily="34" charset="-120"/>
              </a:rPr>
              <a:t>Othnel Effi</a:t>
            </a:r>
            <a:endParaRPr lang="en-US" sz="3550" dirty="0"/>
          </a:p>
        </p:txBody>
      </p:sp>
      <p:sp>
        <p:nvSpPr>
          <p:cNvPr id="7" name="Rectangle : coins arrondis 6">
            <a:extLst>
              <a:ext uri="{FF2B5EF4-FFF2-40B4-BE49-F238E27FC236}">
                <a16:creationId xmlns:a16="http://schemas.microsoft.com/office/drawing/2014/main" id="{8FAE0E29-8F41-F47D-B6AB-1E655C81DF89}"/>
              </a:ext>
            </a:extLst>
          </p:cNvPr>
          <p:cNvSpPr/>
          <p:nvPr/>
        </p:nvSpPr>
        <p:spPr>
          <a:xfrm>
            <a:off x="12910457" y="7837714"/>
            <a:ext cx="1556657" cy="250372"/>
          </a:xfrm>
          <a:prstGeom prst="round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4047955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4230BC-794E-7013-71EF-AB9155993CCE}"/>
            </a:ext>
          </a:extLst>
        </p:cNvPr>
        <p:cNvGrpSpPr/>
        <p:nvPr/>
      </p:nvGrpSpPr>
      <p:grpSpPr>
        <a:xfrm>
          <a:off x="0" y="0"/>
          <a:ext cx="0" cy="0"/>
          <a:chOff x="0" y="0"/>
          <a:chExt cx="0" cy="0"/>
        </a:xfrm>
      </p:grpSpPr>
      <p:sp>
        <p:nvSpPr>
          <p:cNvPr id="3" name="Text 0">
            <a:extLst>
              <a:ext uri="{FF2B5EF4-FFF2-40B4-BE49-F238E27FC236}">
                <a16:creationId xmlns:a16="http://schemas.microsoft.com/office/drawing/2014/main" id="{F3E09280-7865-B912-A147-125BE6C2C6D9}"/>
              </a:ext>
            </a:extLst>
          </p:cNvPr>
          <p:cNvSpPr/>
          <p:nvPr/>
        </p:nvSpPr>
        <p:spPr>
          <a:xfrm>
            <a:off x="492121" y="5982846"/>
            <a:ext cx="2009414" cy="748845"/>
          </a:xfrm>
          <a:prstGeom prst="rect">
            <a:avLst/>
          </a:prstGeom>
          <a:noFill/>
          <a:ln/>
        </p:spPr>
        <p:txBody>
          <a:bodyPr wrap="square" lIns="0" tIns="0" rIns="0" bIns="0" rtlCol="0" anchor="t"/>
          <a:lstStyle/>
          <a:p>
            <a:pPr marL="0" indent="0" algn="l">
              <a:lnSpc>
                <a:spcPts val="5550"/>
              </a:lnSpc>
              <a:buNone/>
            </a:pPr>
            <a:r>
              <a:rPr lang="en-US" sz="4450" b="1" dirty="0" err="1">
                <a:solidFill>
                  <a:srgbClr val="F2F0F4"/>
                </a:solidFill>
                <a:latin typeface="Montserrat" pitchFamily="34" charset="0"/>
                <a:ea typeface="Montserrat" pitchFamily="34" charset="-122"/>
                <a:cs typeface="Montserrat" pitchFamily="34" charset="-120"/>
              </a:rPr>
              <a:t>Vigilio</a:t>
            </a:r>
            <a:endParaRPr lang="en-US" sz="4450" b="1" dirty="0"/>
          </a:p>
        </p:txBody>
      </p:sp>
      <p:grpSp>
        <p:nvGrpSpPr>
          <p:cNvPr id="18" name="Graphique 16" descr="Caméra de sécurité contour">
            <a:extLst>
              <a:ext uri="{FF2B5EF4-FFF2-40B4-BE49-F238E27FC236}">
                <a16:creationId xmlns:a16="http://schemas.microsoft.com/office/drawing/2014/main" id="{45AE653B-B94D-4662-A5E1-30F3BDD72D66}"/>
              </a:ext>
            </a:extLst>
          </p:cNvPr>
          <p:cNvGrpSpPr/>
          <p:nvPr/>
        </p:nvGrpSpPr>
        <p:grpSpPr>
          <a:xfrm>
            <a:off x="783770" y="2333626"/>
            <a:ext cx="1717765" cy="1542142"/>
            <a:chOff x="783770" y="2333626"/>
            <a:chExt cx="1717765" cy="1542142"/>
          </a:xfrm>
          <a:solidFill>
            <a:schemeClr val="lt1"/>
          </a:solidFill>
        </p:grpSpPr>
        <p:sp>
          <p:nvSpPr>
            <p:cNvPr id="19" name="Forme libre : forme 18">
              <a:extLst>
                <a:ext uri="{FF2B5EF4-FFF2-40B4-BE49-F238E27FC236}">
                  <a16:creationId xmlns:a16="http://schemas.microsoft.com/office/drawing/2014/main" id="{3E4F9D85-9084-B256-0763-3A39D6B010A7}"/>
                </a:ext>
              </a:extLst>
            </p:cNvPr>
            <p:cNvSpPr/>
            <p:nvPr/>
          </p:nvSpPr>
          <p:spPr>
            <a:xfrm>
              <a:off x="783770" y="2333626"/>
              <a:ext cx="1717765" cy="1542142"/>
            </a:xfrm>
            <a:custGeom>
              <a:avLst/>
              <a:gdLst>
                <a:gd name="connsiteX0" fmla="*/ 1629001 w 1717765"/>
                <a:gd name="connsiteY0" fmla="*/ 654186 h 1542142"/>
                <a:gd name="connsiteX1" fmla="*/ 342446 w 1717765"/>
                <a:gd name="connsiteY1" fmla="*/ 120310 h 1542142"/>
                <a:gd name="connsiteX2" fmla="*/ 133804 w 1717765"/>
                <a:gd name="connsiteY2" fmla="*/ 623933 h 1542142"/>
                <a:gd name="connsiteX3" fmla="*/ 544286 w 1717765"/>
                <a:gd name="connsiteY3" fmla="*/ 796290 h 1542142"/>
                <a:gd name="connsiteX4" fmla="*/ 589643 w 1717765"/>
                <a:gd name="connsiteY4" fmla="*/ 814433 h 1542142"/>
                <a:gd name="connsiteX5" fmla="*/ 589643 w 1717765"/>
                <a:gd name="connsiteY5" fmla="*/ 874349 h 1542142"/>
                <a:gd name="connsiteX6" fmla="*/ 407919 w 1717765"/>
                <a:gd name="connsiteY6" fmla="*/ 1056118 h 1542142"/>
                <a:gd name="connsiteX7" fmla="*/ 45357 w 1717765"/>
                <a:gd name="connsiteY7" fmla="*/ 1056118 h 1542142"/>
                <a:gd name="connsiteX8" fmla="*/ 45357 w 1717765"/>
                <a:gd name="connsiteY8" fmla="*/ 0 h 1542142"/>
                <a:gd name="connsiteX9" fmla="*/ 0 w 1717765"/>
                <a:gd name="connsiteY9" fmla="*/ 0 h 1542142"/>
                <a:gd name="connsiteX10" fmla="*/ 0 w 1717765"/>
                <a:gd name="connsiteY10" fmla="*/ 1542142 h 1542142"/>
                <a:gd name="connsiteX11" fmla="*/ 45357 w 1717765"/>
                <a:gd name="connsiteY11" fmla="*/ 1542142 h 1542142"/>
                <a:gd name="connsiteX12" fmla="*/ 45357 w 1717765"/>
                <a:gd name="connsiteY12" fmla="*/ 1101498 h 1542142"/>
                <a:gd name="connsiteX13" fmla="*/ 407919 w 1717765"/>
                <a:gd name="connsiteY13" fmla="*/ 1101498 h 1542142"/>
                <a:gd name="connsiteX14" fmla="*/ 635000 w 1717765"/>
                <a:gd name="connsiteY14" fmla="*/ 874372 h 1542142"/>
                <a:gd name="connsiteX15" fmla="*/ 635000 w 1717765"/>
                <a:gd name="connsiteY15" fmla="*/ 832621 h 1542142"/>
                <a:gd name="connsiteX16" fmla="*/ 680357 w 1717765"/>
                <a:gd name="connsiteY16" fmla="*/ 850764 h 1542142"/>
                <a:gd name="connsiteX17" fmla="*/ 1139076 w 1717765"/>
                <a:gd name="connsiteY17" fmla="*/ 1039835 h 1542142"/>
                <a:gd name="connsiteX18" fmla="*/ 1264171 w 1717765"/>
                <a:gd name="connsiteY18" fmla="*/ 941364 h 1542142"/>
                <a:gd name="connsiteX19" fmla="*/ 1475354 w 1717765"/>
                <a:gd name="connsiteY19" fmla="*/ 1031149 h 1542142"/>
                <a:gd name="connsiteX20" fmla="*/ 1717765 w 1717765"/>
                <a:gd name="connsiteY20" fmla="*/ 840445 h 1542142"/>
                <a:gd name="connsiteX21" fmla="*/ 1507059 w 1717765"/>
                <a:gd name="connsiteY21" fmla="*/ 750162 h 1542142"/>
                <a:gd name="connsiteX22" fmla="*/ 1131910 w 1717765"/>
                <a:gd name="connsiteY22" fmla="*/ 987810 h 1542142"/>
                <a:gd name="connsiteX23" fmla="*/ 697252 w 1717765"/>
                <a:gd name="connsiteY23" fmla="*/ 808650 h 1542142"/>
                <a:gd name="connsiteX24" fmla="*/ 561884 w 1717765"/>
                <a:gd name="connsiteY24" fmla="*/ 754516 h 1542142"/>
                <a:gd name="connsiteX25" fmla="*/ 192995 w 1717765"/>
                <a:gd name="connsiteY25" fmla="*/ 599576 h 1542142"/>
                <a:gd name="connsiteX26" fmla="*/ 367007 w 1717765"/>
                <a:gd name="connsiteY26" fmla="*/ 179614 h 1542142"/>
                <a:gd name="connsiteX27" fmla="*/ 1540147 w 1717765"/>
                <a:gd name="connsiteY27" fmla="*/ 666432 h 1542142"/>
                <a:gd name="connsiteX28" fmla="*/ 1629704 w 1717765"/>
                <a:gd name="connsiteY28" fmla="*/ 852034 h 1542142"/>
                <a:gd name="connsiteX29" fmla="*/ 1468437 w 1717765"/>
                <a:gd name="connsiteY29" fmla="*/ 978920 h 1542142"/>
                <a:gd name="connsiteX30" fmla="*/ 1304879 w 1717765"/>
                <a:gd name="connsiteY30" fmla="*/ 909410 h 1542142"/>
                <a:gd name="connsiteX31" fmla="*/ 1466509 w 1717765"/>
                <a:gd name="connsiteY31" fmla="*/ 782161 h 1542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717765" h="1542142">
                  <a:moveTo>
                    <a:pt x="1629001" y="654186"/>
                  </a:moveTo>
                  <a:lnTo>
                    <a:pt x="342446" y="120310"/>
                  </a:lnTo>
                  <a:lnTo>
                    <a:pt x="133804" y="623933"/>
                  </a:lnTo>
                  <a:lnTo>
                    <a:pt x="544286" y="796290"/>
                  </a:lnTo>
                  <a:lnTo>
                    <a:pt x="589643" y="814433"/>
                  </a:lnTo>
                  <a:lnTo>
                    <a:pt x="589643" y="874349"/>
                  </a:lnTo>
                  <a:cubicBezTo>
                    <a:pt x="589543" y="974679"/>
                    <a:pt x="508249" y="1055993"/>
                    <a:pt x="407919" y="1056118"/>
                  </a:cubicBezTo>
                  <a:lnTo>
                    <a:pt x="45357" y="1056118"/>
                  </a:lnTo>
                  <a:lnTo>
                    <a:pt x="45357" y="0"/>
                  </a:lnTo>
                  <a:lnTo>
                    <a:pt x="0" y="0"/>
                  </a:lnTo>
                  <a:lnTo>
                    <a:pt x="0" y="1542142"/>
                  </a:lnTo>
                  <a:lnTo>
                    <a:pt x="45357" y="1542142"/>
                  </a:lnTo>
                  <a:lnTo>
                    <a:pt x="45357" y="1101498"/>
                  </a:lnTo>
                  <a:lnTo>
                    <a:pt x="407919" y="1101498"/>
                  </a:lnTo>
                  <a:cubicBezTo>
                    <a:pt x="533282" y="1101335"/>
                    <a:pt x="634861" y="999735"/>
                    <a:pt x="635000" y="874372"/>
                  </a:cubicBezTo>
                  <a:lnTo>
                    <a:pt x="635000" y="832621"/>
                  </a:lnTo>
                  <a:lnTo>
                    <a:pt x="680357" y="850764"/>
                  </a:lnTo>
                  <a:lnTo>
                    <a:pt x="1139076" y="1039835"/>
                  </a:lnTo>
                  <a:lnTo>
                    <a:pt x="1264171" y="941364"/>
                  </a:lnTo>
                  <a:lnTo>
                    <a:pt x="1475354" y="1031149"/>
                  </a:lnTo>
                  <a:lnTo>
                    <a:pt x="1717765" y="840445"/>
                  </a:lnTo>
                  <a:lnTo>
                    <a:pt x="1507059" y="750162"/>
                  </a:lnTo>
                  <a:close/>
                  <a:moveTo>
                    <a:pt x="1131910" y="987810"/>
                  </a:moveTo>
                  <a:lnTo>
                    <a:pt x="697252" y="808650"/>
                  </a:lnTo>
                  <a:lnTo>
                    <a:pt x="561884" y="754516"/>
                  </a:lnTo>
                  <a:lnTo>
                    <a:pt x="192995" y="599576"/>
                  </a:lnTo>
                  <a:lnTo>
                    <a:pt x="367007" y="179614"/>
                  </a:lnTo>
                  <a:lnTo>
                    <a:pt x="1540147" y="666432"/>
                  </a:lnTo>
                  <a:close/>
                  <a:moveTo>
                    <a:pt x="1629704" y="852034"/>
                  </a:moveTo>
                  <a:lnTo>
                    <a:pt x="1468437" y="978920"/>
                  </a:lnTo>
                  <a:lnTo>
                    <a:pt x="1304879" y="909410"/>
                  </a:lnTo>
                  <a:lnTo>
                    <a:pt x="1466509" y="782161"/>
                  </a:lnTo>
                  <a:close/>
                </a:path>
              </a:pathLst>
            </a:custGeom>
            <a:solidFill>
              <a:schemeClr val="lt1"/>
            </a:solidFill>
            <a:ln w="13531" cap="flat">
              <a:solidFill>
                <a:schemeClr val="accent3"/>
              </a:solidFill>
              <a:prstDash val="solid"/>
              <a:miter/>
            </a:ln>
          </p:spPr>
          <p:txBody>
            <a:bodyPr rtlCol="0" anchor="ctr"/>
            <a:lstStyle/>
            <a:p>
              <a:endParaRPr lang="fr-FR" dirty="0"/>
            </a:p>
          </p:txBody>
        </p:sp>
        <p:sp>
          <p:nvSpPr>
            <p:cNvPr id="20" name="Forme libre : forme 19">
              <a:extLst>
                <a:ext uri="{FF2B5EF4-FFF2-40B4-BE49-F238E27FC236}">
                  <a16:creationId xmlns:a16="http://schemas.microsoft.com/office/drawing/2014/main" id="{66F0F192-335B-08F4-2880-E62E7CB65C1E}"/>
                </a:ext>
              </a:extLst>
            </p:cNvPr>
            <p:cNvSpPr/>
            <p:nvPr/>
          </p:nvSpPr>
          <p:spPr>
            <a:xfrm>
              <a:off x="1305377" y="2832781"/>
              <a:ext cx="181428" cy="181428"/>
            </a:xfrm>
            <a:custGeom>
              <a:avLst/>
              <a:gdLst>
                <a:gd name="connsiteX0" fmla="*/ 90714 w 181428"/>
                <a:gd name="connsiteY0" fmla="*/ 0 h 181428"/>
                <a:gd name="connsiteX1" fmla="*/ 0 w 181428"/>
                <a:gd name="connsiteY1" fmla="*/ 90714 h 181428"/>
                <a:gd name="connsiteX2" fmla="*/ 90714 w 181428"/>
                <a:gd name="connsiteY2" fmla="*/ 181429 h 181428"/>
                <a:gd name="connsiteX3" fmla="*/ 181429 w 181428"/>
                <a:gd name="connsiteY3" fmla="*/ 90714 h 181428"/>
                <a:gd name="connsiteX4" fmla="*/ 90714 w 181428"/>
                <a:gd name="connsiteY4" fmla="*/ 0 h 181428"/>
                <a:gd name="connsiteX5" fmla="*/ 90714 w 181428"/>
                <a:gd name="connsiteY5" fmla="*/ 136071 h 181428"/>
                <a:gd name="connsiteX6" fmla="*/ 45357 w 181428"/>
                <a:gd name="connsiteY6" fmla="*/ 90714 h 181428"/>
                <a:gd name="connsiteX7" fmla="*/ 90714 w 181428"/>
                <a:gd name="connsiteY7" fmla="*/ 45357 h 181428"/>
                <a:gd name="connsiteX8" fmla="*/ 136071 w 181428"/>
                <a:gd name="connsiteY8" fmla="*/ 90714 h 181428"/>
                <a:gd name="connsiteX9" fmla="*/ 90760 w 181428"/>
                <a:gd name="connsiteY9" fmla="*/ 136117 h 181428"/>
                <a:gd name="connsiteX10" fmla="*/ 90714 w 181428"/>
                <a:gd name="connsiteY10" fmla="*/ 136117 h 181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1428" h="181428">
                  <a:moveTo>
                    <a:pt x="90714" y="0"/>
                  </a:moveTo>
                  <a:cubicBezTo>
                    <a:pt x="40615" y="0"/>
                    <a:pt x="0" y="40615"/>
                    <a:pt x="0" y="90714"/>
                  </a:cubicBezTo>
                  <a:cubicBezTo>
                    <a:pt x="0" y="140814"/>
                    <a:pt x="40615" y="181429"/>
                    <a:pt x="90714" y="181429"/>
                  </a:cubicBezTo>
                  <a:cubicBezTo>
                    <a:pt x="140813" y="181429"/>
                    <a:pt x="181429" y="140814"/>
                    <a:pt x="181429" y="90714"/>
                  </a:cubicBezTo>
                  <a:cubicBezTo>
                    <a:pt x="181268" y="40681"/>
                    <a:pt x="140748" y="161"/>
                    <a:pt x="90714" y="0"/>
                  </a:cubicBezTo>
                  <a:close/>
                  <a:moveTo>
                    <a:pt x="90714" y="136071"/>
                  </a:moveTo>
                  <a:cubicBezTo>
                    <a:pt x="65664" y="136071"/>
                    <a:pt x="45357" y="115765"/>
                    <a:pt x="45357" y="90714"/>
                  </a:cubicBezTo>
                  <a:cubicBezTo>
                    <a:pt x="45357" y="65664"/>
                    <a:pt x="65664" y="45357"/>
                    <a:pt x="90714" y="45357"/>
                  </a:cubicBezTo>
                  <a:cubicBezTo>
                    <a:pt x="115765" y="45357"/>
                    <a:pt x="136071" y="65664"/>
                    <a:pt x="136071" y="90714"/>
                  </a:cubicBezTo>
                  <a:cubicBezTo>
                    <a:pt x="136096" y="115765"/>
                    <a:pt x="115810" y="136092"/>
                    <a:pt x="90760" y="136117"/>
                  </a:cubicBezTo>
                  <a:cubicBezTo>
                    <a:pt x="90744" y="136117"/>
                    <a:pt x="90730" y="136117"/>
                    <a:pt x="90714" y="136117"/>
                  </a:cubicBezTo>
                  <a:close/>
                </a:path>
              </a:pathLst>
            </a:custGeom>
            <a:solidFill>
              <a:schemeClr val="lt1"/>
            </a:solidFill>
            <a:ln w="13531" cap="flat">
              <a:solidFill>
                <a:schemeClr val="accent3"/>
              </a:solidFill>
              <a:prstDash val="solid"/>
              <a:miter/>
            </a:ln>
          </p:spPr>
          <p:txBody>
            <a:bodyPr rtlCol="0" anchor="ctr"/>
            <a:lstStyle/>
            <a:p>
              <a:endParaRPr lang="fr-FR"/>
            </a:p>
          </p:txBody>
        </p:sp>
      </p:grpSp>
      <p:pic>
        <p:nvPicPr>
          <p:cNvPr id="22" name="Image 21" descr="Une image contenant pneu, roue, Véhicule terrestre, véhicule&#10;&#10;Le contenu généré par l’IA peut être incorrect.">
            <a:extLst>
              <a:ext uri="{FF2B5EF4-FFF2-40B4-BE49-F238E27FC236}">
                <a16:creationId xmlns:a16="http://schemas.microsoft.com/office/drawing/2014/main" id="{2ABCDAAB-7FBD-8E5F-E2B8-C44449D4A7FF}"/>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3646714" y="4291243"/>
            <a:ext cx="1524000" cy="1143000"/>
          </a:xfrm>
          <a:prstGeom prst="rect">
            <a:avLst/>
          </a:prstGeom>
        </p:spPr>
      </p:pic>
      <p:sp>
        <p:nvSpPr>
          <p:cNvPr id="23" name="Text 0">
            <a:extLst>
              <a:ext uri="{FF2B5EF4-FFF2-40B4-BE49-F238E27FC236}">
                <a16:creationId xmlns:a16="http://schemas.microsoft.com/office/drawing/2014/main" id="{7469EC9B-0C34-C572-6B70-AB72CDDFCFE2}"/>
              </a:ext>
            </a:extLst>
          </p:cNvPr>
          <p:cNvSpPr/>
          <p:nvPr/>
        </p:nvSpPr>
        <p:spPr>
          <a:xfrm>
            <a:off x="4489923" y="608824"/>
            <a:ext cx="5323981" cy="748845"/>
          </a:xfrm>
          <a:prstGeom prst="rect">
            <a:avLst/>
          </a:prstGeom>
          <a:noFill/>
          <a:ln/>
        </p:spPr>
        <p:txBody>
          <a:bodyPr wrap="square" lIns="0" tIns="0" rIns="0" bIns="0" rtlCol="0" anchor="t"/>
          <a:lstStyle/>
          <a:p>
            <a:pPr marL="0" indent="0" algn="l">
              <a:lnSpc>
                <a:spcPts val="5550"/>
              </a:lnSpc>
              <a:buNone/>
            </a:pPr>
            <a:r>
              <a:rPr lang="en-US" sz="4450" b="1" dirty="0" err="1">
                <a:solidFill>
                  <a:srgbClr val="F2F0F4"/>
                </a:solidFill>
                <a:latin typeface="Montserrat" pitchFamily="34" charset="0"/>
                <a:ea typeface="Montserrat" pitchFamily="34" charset="-122"/>
                <a:cs typeface="Montserrat" pitchFamily="34" charset="-120"/>
              </a:rPr>
              <a:t>Fonctionnement</a:t>
            </a:r>
            <a:endParaRPr lang="en-US" sz="4450" b="1" dirty="0"/>
          </a:p>
        </p:txBody>
      </p:sp>
      <p:sp>
        <p:nvSpPr>
          <p:cNvPr id="24" name="Text 0">
            <a:extLst>
              <a:ext uri="{FF2B5EF4-FFF2-40B4-BE49-F238E27FC236}">
                <a16:creationId xmlns:a16="http://schemas.microsoft.com/office/drawing/2014/main" id="{86579770-01B1-35E0-F937-BA911D920E84}"/>
              </a:ext>
            </a:extLst>
          </p:cNvPr>
          <p:cNvSpPr/>
          <p:nvPr/>
        </p:nvSpPr>
        <p:spPr>
          <a:xfrm>
            <a:off x="967237" y="4700824"/>
            <a:ext cx="683535" cy="483047"/>
          </a:xfrm>
          <a:prstGeom prst="rect">
            <a:avLst/>
          </a:prstGeom>
          <a:noFill/>
          <a:ln/>
        </p:spPr>
        <p:txBody>
          <a:bodyPr wrap="square" lIns="0" tIns="0" rIns="0" bIns="0" rtlCol="0" anchor="t"/>
          <a:lstStyle/>
          <a:p>
            <a:pPr marL="0" indent="0" algn="l">
              <a:lnSpc>
                <a:spcPts val="5550"/>
              </a:lnSpc>
              <a:buNone/>
            </a:pPr>
            <a:r>
              <a:rPr lang="en-US" sz="9600" dirty="0">
                <a:solidFill>
                  <a:srgbClr val="F2F0F4"/>
                </a:solidFill>
                <a:latin typeface="Montserrat" pitchFamily="34" charset="0"/>
                <a:ea typeface="Montserrat" pitchFamily="34" charset="-122"/>
                <a:cs typeface="Montserrat" pitchFamily="34" charset="-120"/>
              </a:rPr>
              <a:t>+</a:t>
            </a:r>
            <a:endParaRPr lang="en-US" sz="9600" dirty="0"/>
          </a:p>
        </p:txBody>
      </p:sp>
      <p:cxnSp>
        <p:nvCxnSpPr>
          <p:cNvPr id="31" name="Connecteur droit avec flèche 30">
            <a:extLst>
              <a:ext uri="{FF2B5EF4-FFF2-40B4-BE49-F238E27FC236}">
                <a16:creationId xmlns:a16="http://schemas.microsoft.com/office/drawing/2014/main" id="{CFE8D95B-7056-00CE-7F8D-7B57872AB57E}"/>
              </a:ext>
            </a:extLst>
          </p:cNvPr>
          <p:cNvCxnSpPr>
            <a:cxnSpLocks/>
            <a:stCxn id="22" idx="1"/>
          </p:cNvCxnSpPr>
          <p:nvPr/>
        </p:nvCxnSpPr>
        <p:spPr>
          <a:xfrm flipH="1">
            <a:off x="1883229" y="4862743"/>
            <a:ext cx="1763485" cy="3172"/>
          </a:xfrm>
          <a:prstGeom prst="straightConnector1">
            <a:avLst/>
          </a:prstGeom>
          <a:ln w="57150" cap="flat" cmpd="sng" algn="ctr">
            <a:solidFill>
              <a:schemeClr val="bg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4" name="Connecteur droit avec flèche 33">
            <a:extLst>
              <a:ext uri="{FF2B5EF4-FFF2-40B4-BE49-F238E27FC236}">
                <a16:creationId xmlns:a16="http://schemas.microsoft.com/office/drawing/2014/main" id="{D2310995-440B-A871-2CE4-B3002E2EA506}"/>
              </a:ext>
            </a:extLst>
          </p:cNvPr>
          <p:cNvCxnSpPr/>
          <p:nvPr/>
        </p:nvCxnSpPr>
        <p:spPr>
          <a:xfrm flipV="1">
            <a:off x="5170714" y="2832781"/>
            <a:ext cx="1981200" cy="1458462"/>
          </a:xfrm>
          <a:prstGeom prst="straightConnector1">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Connecteur droit avec flèche 34">
            <a:extLst>
              <a:ext uri="{FF2B5EF4-FFF2-40B4-BE49-F238E27FC236}">
                <a16:creationId xmlns:a16="http://schemas.microsoft.com/office/drawing/2014/main" id="{711B7534-11F6-5AD9-E203-94B7205AA4BE}"/>
              </a:ext>
            </a:extLst>
          </p:cNvPr>
          <p:cNvCxnSpPr>
            <a:cxnSpLocks/>
          </p:cNvCxnSpPr>
          <p:nvPr/>
        </p:nvCxnSpPr>
        <p:spPr>
          <a:xfrm>
            <a:off x="5185456" y="5434243"/>
            <a:ext cx="2129744" cy="912128"/>
          </a:xfrm>
          <a:prstGeom prst="straightConnector1">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8" name="Text 0">
            <a:extLst>
              <a:ext uri="{FF2B5EF4-FFF2-40B4-BE49-F238E27FC236}">
                <a16:creationId xmlns:a16="http://schemas.microsoft.com/office/drawing/2014/main" id="{B3F2C0E2-2D98-CC4E-ACB7-D83ABC970E94}"/>
              </a:ext>
            </a:extLst>
          </p:cNvPr>
          <p:cNvSpPr/>
          <p:nvPr/>
        </p:nvSpPr>
        <p:spPr>
          <a:xfrm>
            <a:off x="7400107" y="2410059"/>
            <a:ext cx="2048693" cy="412303"/>
          </a:xfrm>
          <a:prstGeom prst="rect">
            <a:avLst/>
          </a:prstGeom>
          <a:noFill/>
          <a:ln/>
        </p:spPr>
        <p:txBody>
          <a:bodyPr wrap="square" lIns="0" tIns="0" rIns="0" bIns="0" rtlCol="0" anchor="t"/>
          <a:lstStyle/>
          <a:p>
            <a:pPr marL="0" indent="0" algn="l">
              <a:lnSpc>
                <a:spcPts val="5550"/>
              </a:lnSpc>
              <a:buNone/>
            </a:pPr>
            <a:r>
              <a:rPr lang="en-US" sz="3200" b="1" dirty="0">
                <a:solidFill>
                  <a:srgbClr val="F2F0F4"/>
                </a:solidFill>
                <a:latin typeface="Montserrat" pitchFamily="34" charset="0"/>
                <a:ea typeface="Montserrat" pitchFamily="34" charset="-122"/>
                <a:cs typeface="Montserrat" pitchFamily="34" charset="-120"/>
              </a:rPr>
              <a:t>Accident</a:t>
            </a:r>
            <a:endParaRPr lang="en-US" sz="3200" b="1" dirty="0"/>
          </a:p>
        </p:txBody>
      </p:sp>
      <p:sp>
        <p:nvSpPr>
          <p:cNvPr id="39" name="Text 0">
            <a:extLst>
              <a:ext uri="{FF2B5EF4-FFF2-40B4-BE49-F238E27FC236}">
                <a16:creationId xmlns:a16="http://schemas.microsoft.com/office/drawing/2014/main" id="{65E458AF-F4B7-97D3-5699-0538C8BD1376}"/>
              </a:ext>
            </a:extLst>
          </p:cNvPr>
          <p:cNvSpPr/>
          <p:nvPr/>
        </p:nvSpPr>
        <p:spPr>
          <a:xfrm>
            <a:off x="7400107" y="5890307"/>
            <a:ext cx="3061064" cy="412303"/>
          </a:xfrm>
          <a:prstGeom prst="rect">
            <a:avLst/>
          </a:prstGeom>
          <a:noFill/>
          <a:ln/>
        </p:spPr>
        <p:txBody>
          <a:bodyPr wrap="square" lIns="0" tIns="0" rIns="0" bIns="0" rtlCol="0" anchor="t"/>
          <a:lstStyle/>
          <a:p>
            <a:pPr marL="0" indent="0" algn="l">
              <a:lnSpc>
                <a:spcPts val="5550"/>
              </a:lnSpc>
              <a:buNone/>
            </a:pPr>
            <a:r>
              <a:rPr lang="en-US" sz="3200" b="1" dirty="0" err="1">
                <a:solidFill>
                  <a:srgbClr val="F2F0F4"/>
                </a:solidFill>
                <a:latin typeface="Montserrat" pitchFamily="34" charset="0"/>
                <a:ea typeface="Montserrat" pitchFamily="34" charset="-122"/>
                <a:cs typeface="Montserrat" pitchFamily="34" charset="-120"/>
              </a:rPr>
              <a:t>Non_accident</a:t>
            </a:r>
            <a:endParaRPr lang="en-US" sz="3200" b="1" dirty="0"/>
          </a:p>
        </p:txBody>
      </p:sp>
      <p:cxnSp>
        <p:nvCxnSpPr>
          <p:cNvPr id="42" name="Connecteur droit avec flèche 41">
            <a:extLst>
              <a:ext uri="{FF2B5EF4-FFF2-40B4-BE49-F238E27FC236}">
                <a16:creationId xmlns:a16="http://schemas.microsoft.com/office/drawing/2014/main" id="{5F98AB9E-005F-39C4-FB58-895B91E34419}"/>
              </a:ext>
            </a:extLst>
          </p:cNvPr>
          <p:cNvCxnSpPr>
            <a:cxnSpLocks/>
          </p:cNvCxnSpPr>
          <p:nvPr/>
        </p:nvCxnSpPr>
        <p:spPr>
          <a:xfrm>
            <a:off x="9448800" y="2914936"/>
            <a:ext cx="2068286" cy="960832"/>
          </a:xfrm>
          <a:prstGeom prst="straightConnector1">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46" name="Graphique 45" descr="Sirène avec un remplissage uni">
            <a:extLst>
              <a:ext uri="{FF2B5EF4-FFF2-40B4-BE49-F238E27FC236}">
                <a16:creationId xmlns:a16="http://schemas.microsoft.com/office/drawing/2014/main" id="{8BAC85EC-3EE6-6298-221D-7C94175A682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632200" y="3682486"/>
            <a:ext cx="1375917" cy="1375917"/>
          </a:xfrm>
          <a:prstGeom prst="rect">
            <a:avLst/>
          </a:prstGeom>
        </p:spPr>
      </p:pic>
      <p:sp>
        <p:nvSpPr>
          <p:cNvPr id="47" name="Rectangle : coins arrondis 46">
            <a:extLst>
              <a:ext uri="{FF2B5EF4-FFF2-40B4-BE49-F238E27FC236}">
                <a16:creationId xmlns:a16="http://schemas.microsoft.com/office/drawing/2014/main" id="{0A09F710-B008-ED65-DE63-241056FA5140}"/>
              </a:ext>
            </a:extLst>
          </p:cNvPr>
          <p:cNvSpPr/>
          <p:nvPr/>
        </p:nvSpPr>
        <p:spPr>
          <a:xfrm>
            <a:off x="12910457" y="7837714"/>
            <a:ext cx="1556657" cy="250372"/>
          </a:xfrm>
          <a:prstGeom prst="round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73563421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0-#ppt_w/2"/>
                                          </p:val>
                                        </p:tav>
                                        <p:tav tm="100000">
                                          <p:val>
                                            <p:strVal val="#ppt_x"/>
                                          </p:val>
                                        </p:tav>
                                      </p:tavLst>
                                    </p:anim>
                                    <p:anim calcmode="lin" valueType="num">
                                      <p:cBhvr additive="base">
                                        <p:cTn id="8" dur="500" fill="hold"/>
                                        <p:tgtEl>
                                          <p:spTgt spid="18"/>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24"/>
                                        </p:tgtEl>
                                        <p:attrNameLst>
                                          <p:attrName>style.visibility</p:attrName>
                                        </p:attrNameLst>
                                      </p:cBhvr>
                                      <p:to>
                                        <p:strVal val="visible"/>
                                      </p:to>
                                    </p:set>
                                    <p:anim calcmode="lin" valueType="num">
                                      <p:cBhvr additive="base">
                                        <p:cTn id="11" dur="500" fill="hold"/>
                                        <p:tgtEl>
                                          <p:spTgt spid="24"/>
                                        </p:tgtEl>
                                        <p:attrNameLst>
                                          <p:attrName>ppt_x</p:attrName>
                                        </p:attrNameLst>
                                      </p:cBhvr>
                                      <p:tavLst>
                                        <p:tav tm="0">
                                          <p:val>
                                            <p:strVal val="0-#ppt_w/2"/>
                                          </p:val>
                                        </p:tav>
                                        <p:tav tm="100000">
                                          <p:val>
                                            <p:strVal val="#ppt_x"/>
                                          </p:val>
                                        </p:tav>
                                      </p:tavLst>
                                    </p:anim>
                                    <p:anim calcmode="lin" valueType="num">
                                      <p:cBhvr additive="base">
                                        <p:cTn id="12" dur="500" fill="hold"/>
                                        <p:tgtEl>
                                          <p:spTgt spid="24"/>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500" fill="hold"/>
                                        <p:tgtEl>
                                          <p:spTgt spid="3"/>
                                        </p:tgtEl>
                                        <p:attrNameLst>
                                          <p:attrName>ppt_x</p:attrName>
                                        </p:attrNameLst>
                                      </p:cBhvr>
                                      <p:tavLst>
                                        <p:tav tm="0">
                                          <p:val>
                                            <p:strVal val="0-#ppt_w/2"/>
                                          </p:val>
                                        </p:tav>
                                        <p:tav tm="100000">
                                          <p:val>
                                            <p:strVal val="#ppt_x"/>
                                          </p:val>
                                        </p:tav>
                                      </p:tavLst>
                                    </p:anim>
                                    <p:anim calcmode="lin" valueType="num">
                                      <p:cBhvr additive="base">
                                        <p:cTn id="16"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2" fill="hold" nodeType="clickEffect">
                                  <p:stCondLst>
                                    <p:cond delay="0"/>
                                  </p:stCondLst>
                                  <p:childTnLst>
                                    <p:set>
                                      <p:cBhvr>
                                        <p:cTn id="20" dur="1" fill="hold">
                                          <p:stCondLst>
                                            <p:cond delay="0"/>
                                          </p:stCondLst>
                                        </p:cTn>
                                        <p:tgtEl>
                                          <p:spTgt spid="22"/>
                                        </p:tgtEl>
                                        <p:attrNameLst>
                                          <p:attrName>style.visibility</p:attrName>
                                        </p:attrNameLst>
                                      </p:cBhvr>
                                      <p:to>
                                        <p:strVal val="visible"/>
                                      </p:to>
                                    </p:set>
                                    <p:anim calcmode="lin" valueType="num">
                                      <p:cBhvr additive="base">
                                        <p:cTn id="21" dur="500" fill="hold"/>
                                        <p:tgtEl>
                                          <p:spTgt spid="22"/>
                                        </p:tgtEl>
                                        <p:attrNameLst>
                                          <p:attrName>ppt_x</p:attrName>
                                        </p:attrNameLst>
                                      </p:cBhvr>
                                      <p:tavLst>
                                        <p:tav tm="0">
                                          <p:val>
                                            <p:strVal val="1+#ppt_w/2"/>
                                          </p:val>
                                        </p:tav>
                                        <p:tav tm="100000">
                                          <p:val>
                                            <p:strVal val="#ppt_x"/>
                                          </p:val>
                                        </p:tav>
                                      </p:tavLst>
                                    </p:anim>
                                    <p:anim calcmode="lin" valueType="num">
                                      <p:cBhvr additive="base">
                                        <p:cTn id="22" dur="500" fill="hold"/>
                                        <p:tgtEl>
                                          <p:spTgt spid="22"/>
                                        </p:tgtEl>
                                        <p:attrNameLst>
                                          <p:attrName>ppt_y</p:attrName>
                                        </p:attrNameLst>
                                      </p:cBhvr>
                                      <p:tavLst>
                                        <p:tav tm="0">
                                          <p:val>
                                            <p:strVal val="#ppt_y"/>
                                          </p:val>
                                        </p:tav>
                                        <p:tav tm="100000">
                                          <p:val>
                                            <p:strVal val="#ppt_y"/>
                                          </p:val>
                                        </p:tav>
                                      </p:tavLst>
                                    </p:anim>
                                  </p:childTnLst>
                                </p:cTn>
                              </p:par>
                              <p:par>
                                <p:cTn id="23" presetID="2" presetClass="entr" presetSubtype="2" fill="hold" nodeType="withEffect">
                                  <p:stCondLst>
                                    <p:cond delay="0"/>
                                  </p:stCondLst>
                                  <p:childTnLst>
                                    <p:set>
                                      <p:cBhvr>
                                        <p:cTn id="24" dur="1" fill="hold">
                                          <p:stCondLst>
                                            <p:cond delay="0"/>
                                          </p:stCondLst>
                                        </p:cTn>
                                        <p:tgtEl>
                                          <p:spTgt spid="31"/>
                                        </p:tgtEl>
                                        <p:attrNameLst>
                                          <p:attrName>style.visibility</p:attrName>
                                        </p:attrNameLst>
                                      </p:cBhvr>
                                      <p:to>
                                        <p:strVal val="visible"/>
                                      </p:to>
                                    </p:set>
                                    <p:anim calcmode="lin" valueType="num">
                                      <p:cBhvr additive="base">
                                        <p:cTn id="25" dur="500" fill="hold"/>
                                        <p:tgtEl>
                                          <p:spTgt spid="31"/>
                                        </p:tgtEl>
                                        <p:attrNameLst>
                                          <p:attrName>ppt_x</p:attrName>
                                        </p:attrNameLst>
                                      </p:cBhvr>
                                      <p:tavLst>
                                        <p:tav tm="0">
                                          <p:val>
                                            <p:strVal val="1+#ppt_w/2"/>
                                          </p:val>
                                        </p:tav>
                                        <p:tav tm="100000">
                                          <p:val>
                                            <p:strVal val="#ppt_x"/>
                                          </p:val>
                                        </p:tav>
                                      </p:tavLst>
                                    </p:anim>
                                    <p:anim calcmode="lin" valueType="num">
                                      <p:cBhvr additive="base">
                                        <p:cTn id="26" dur="500" fill="hold"/>
                                        <p:tgtEl>
                                          <p:spTgt spid="31"/>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4" presetClass="entr" presetSubtype="10" fill="hold" nodeType="clickEffect">
                                  <p:stCondLst>
                                    <p:cond delay="0"/>
                                  </p:stCondLst>
                                  <p:childTnLst>
                                    <p:set>
                                      <p:cBhvr>
                                        <p:cTn id="30" dur="1" fill="hold">
                                          <p:stCondLst>
                                            <p:cond delay="0"/>
                                          </p:stCondLst>
                                        </p:cTn>
                                        <p:tgtEl>
                                          <p:spTgt spid="35"/>
                                        </p:tgtEl>
                                        <p:attrNameLst>
                                          <p:attrName>style.visibility</p:attrName>
                                        </p:attrNameLst>
                                      </p:cBhvr>
                                      <p:to>
                                        <p:strVal val="visible"/>
                                      </p:to>
                                    </p:set>
                                    <p:animEffect transition="in" filter="randombar(horizontal)">
                                      <p:cBhvr>
                                        <p:cTn id="31" dur="500"/>
                                        <p:tgtEl>
                                          <p:spTgt spid="35"/>
                                        </p:tgtEl>
                                      </p:cBhvr>
                                    </p:animEffect>
                                  </p:childTnLst>
                                </p:cTn>
                              </p:par>
                            </p:childTnLst>
                          </p:cTn>
                        </p:par>
                      </p:childTnLst>
                    </p:cTn>
                  </p:par>
                  <p:par>
                    <p:cTn id="32" fill="hold">
                      <p:stCondLst>
                        <p:cond delay="indefinite"/>
                      </p:stCondLst>
                      <p:childTnLst>
                        <p:par>
                          <p:cTn id="33" fill="hold">
                            <p:stCondLst>
                              <p:cond delay="0"/>
                            </p:stCondLst>
                            <p:childTnLst>
                              <p:par>
                                <p:cTn id="34" presetID="14" presetClass="entr" presetSubtype="10" fill="hold" grpId="0" nodeType="clickEffect">
                                  <p:stCondLst>
                                    <p:cond delay="0"/>
                                  </p:stCondLst>
                                  <p:childTnLst>
                                    <p:set>
                                      <p:cBhvr>
                                        <p:cTn id="35" dur="1" fill="hold">
                                          <p:stCondLst>
                                            <p:cond delay="0"/>
                                          </p:stCondLst>
                                        </p:cTn>
                                        <p:tgtEl>
                                          <p:spTgt spid="39"/>
                                        </p:tgtEl>
                                        <p:attrNameLst>
                                          <p:attrName>style.visibility</p:attrName>
                                        </p:attrNameLst>
                                      </p:cBhvr>
                                      <p:to>
                                        <p:strVal val="visible"/>
                                      </p:to>
                                    </p:set>
                                    <p:animEffect transition="in" filter="randombar(horizontal)">
                                      <p:cBhvr>
                                        <p:cTn id="36" dur="500"/>
                                        <p:tgtEl>
                                          <p:spTgt spid="39"/>
                                        </p:tgtEl>
                                      </p:cBhvr>
                                    </p:animEffect>
                                  </p:childTnLst>
                                </p:cTn>
                              </p:par>
                            </p:childTnLst>
                          </p:cTn>
                        </p:par>
                      </p:childTnLst>
                    </p:cTn>
                  </p:par>
                  <p:par>
                    <p:cTn id="37" fill="hold">
                      <p:stCondLst>
                        <p:cond delay="indefinite"/>
                      </p:stCondLst>
                      <p:childTnLst>
                        <p:par>
                          <p:cTn id="38" fill="hold">
                            <p:stCondLst>
                              <p:cond delay="0"/>
                            </p:stCondLst>
                            <p:childTnLst>
                              <p:par>
                                <p:cTn id="39" presetID="14" presetClass="entr" presetSubtype="10" fill="hold" nodeType="clickEffect">
                                  <p:stCondLst>
                                    <p:cond delay="0"/>
                                  </p:stCondLst>
                                  <p:childTnLst>
                                    <p:set>
                                      <p:cBhvr>
                                        <p:cTn id="40" dur="1" fill="hold">
                                          <p:stCondLst>
                                            <p:cond delay="0"/>
                                          </p:stCondLst>
                                        </p:cTn>
                                        <p:tgtEl>
                                          <p:spTgt spid="34"/>
                                        </p:tgtEl>
                                        <p:attrNameLst>
                                          <p:attrName>style.visibility</p:attrName>
                                        </p:attrNameLst>
                                      </p:cBhvr>
                                      <p:to>
                                        <p:strVal val="visible"/>
                                      </p:to>
                                    </p:set>
                                    <p:animEffect transition="in" filter="randombar(horizontal)">
                                      <p:cBhvr>
                                        <p:cTn id="41" dur="500"/>
                                        <p:tgtEl>
                                          <p:spTgt spid="34"/>
                                        </p:tgtEl>
                                      </p:cBhvr>
                                    </p:animEffect>
                                  </p:childTnLst>
                                </p:cTn>
                              </p:par>
                            </p:childTnLst>
                          </p:cTn>
                        </p:par>
                      </p:childTnLst>
                    </p:cTn>
                  </p:par>
                  <p:par>
                    <p:cTn id="42" fill="hold">
                      <p:stCondLst>
                        <p:cond delay="indefinite"/>
                      </p:stCondLst>
                      <p:childTnLst>
                        <p:par>
                          <p:cTn id="43" fill="hold">
                            <p:stCondLst>
                              <p:cond delay="0"/>
                            </p:stCondLst>
                            <p:childTnLst>
                              <p:par>
                                <p:cTn id="44" presetID="14" presetClass="entr" presetSubtype="10" fill="hold" grpId="0" nodeType="clickEffect">
                                  <p:stCondLst>
                                    <p:cond delay="0"/>
                                  </p:stCondLst>
                                  <p:childTnLst>
                                    <p:set>
                                      <p:cBhvr>
                                        <p:cTn id="45" dur="1" fill="hold">
                                          <p:stCondLst>
                                            <p:cond delay="0"/>
                                          </p:stCondLst>
                                        </p:cTn>
                                        <p:tgtEl>
                                          <p:spTgt spid="38"/>
                                        </p:tgtEl>
                                        <p:attrNameLst>
                                          <p:attrName>style.visibility</p:attrName>
                                        </p:attrNameLst>
                                      </p:cBhvr>
                                      <p:to>
                                        <p:strVal val="visible"/>
                                      </p:to>
                                    </p:set>
                                    <p:animEffect transition="in" filter="randombar(horizontal)">
                                      <p:cBhvr>
                                        <p:cTn id="46" dur="500"/>
                                        <p:tgtEl>
                                          <p:spTgt spid="38"/>
                                        </p:tgtEl>
                                      </p:cBhvr>
                                    </p:animEffect>
                                  </p:childTnLst>
                                </p:cTn>
                              </p:par>
                            </p:childTnLst>
                          </p:cTn>
                        </p:par>
                      </p:childTnLst>
                    </p:cTn>
                  </p:par>
                  <p:par>
                    <p:cTn id="47" fill="hold">
                      <p:stCondLst>
                        <p:cond delay="indefinite"/>
                      </p:stCondLst>
                      <p:childTnLst>
                        <p:par>
                          <p:cTn id="48" fill="hold">
                            <p:stCondLst>
                              <p:cond delay="0"/>
                            </p:stCondLst>
                            <p:childTnLst>
                              <p:par>
                                <p:cTn id="49" presetID="14" presetClass="entr" presetSubtype="10" fill="hold" nodeType="clickEffect">
                                  <p:stCondLst>
                                    <p:cond delay="0"/>
                                  </p:stCondLst>
                                  <p:childTnLst>
                                    <p:set>
                                      <p:cBhvr>
                                        <p:cTn id="50" dur="1" fill="hold">
                                          <p:stCondLst>
                                            <p:cond delay="0"/>
                                          </p:stCondLst>
                                        </p:cTn>
                                        <p:tgtEl>
                                          <p:spTgt spid="42"/>
                                        </p:tgtEl>
                                        <p:attrNameLst>
                                          <p:attrName>style.visibility</p:attrName>
                                        </p:attrNameLst>
                                      </p:cBhvr>
                                      <p:to>
                                        <p:strVal val="visible"/>
                                      </p:to>
                                    </p:set>
                                    <p:animEffect transition="in" filter="randombar(horizontal)">
                                      <p:cBhvr>
                                        <p:cTn id="51" dur="500"/>
                                        <p:tgtEl>
                                          <p:spTgt spid="42"/>
                                        </p:tgtEl>
                                      </p:cBhvr>
                                    </p:animEffect>
                                  </p:childTnLst>
                                </p:cTn>
                              </p:par>
                              <p:par>
                                <p:cTn id="52" presetID="14" presetClass="entr" presetSubtype="10" fill="hold" nodeType="withEffect">
                                  <p:stCondLst>
                                    <p:cond delay="0"/>
                                  </p:stCondLst>
                                  <p:childTnLst>
                                    <p:set>
                                      <p:cBhvr>
                                        <p:cTn id="53" dur="1" fill="hold">
                                          <p:stCondLst>
                                            <p:cond delay="0"/>
                                          </p:stCondLst>
                                        </p:cTn>
                                        <p:tgtEl>
                                          <p:spTgt spid="46"/>
                                        </p:tgtEl>
                                        <p:attrNameLst>
                                          <p:attrName>style.visibility</p:attrName>
                                        </p:attrNameLst>
                                      </p:cBhvr>
                                      <p:to>
                                        <p:strVal val="visible"/>
                                      </p:to>
                                    </p:set>
                                    <p:animEffect transition="in" filter="randombar(horizontal)">
                                      <p:cBhvr>
                                        <p:cTn id="54"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4" grpId="0" animBg="1"/>
      <p:bldP spid="38" grpId="0" animBg="1"/>
      <p:bldP spid="39"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F116A3B9-A6D4-58F3-B2F5-DEA52B43A2C9}"/>
              </a:ext>
            </a:extLst>
          </p:cNvPr>
          <p:cNvPicPr>
            <a:picLocks noChangeAspect="1"/>
          </p:cNvPicPr>
          <p:nvPr/>
        </p:nvPicPr>
        <p:blipFill>
          <a:blip r:embed="rId2"/>
          <a:stretch>
            <a:fillRect/>
          </a:stretch>
        </p:blipFill>
        <p:spPr>
          <a:xfrm>
            <a:off x="10956910" y="0"/>
            <a:ext cx="3657600" cy="8229600"/>
          </a:xfrm>
          <a:prstGeom prst="rect">
            <a:avLst/>
          </a:prstGeom>
        </p:spPr>
      </p:pic>
      <p:sp>
        <p:nvSpPr>
          <p:cNvPr id="3" name="Text 0">
            <a:extLst>
              <a:ext uri="{FF2B5EF4-FFF2-40B4-BE49-F238E27FC236}">
                <a16:creationId xmlns:a16="http://schemas.microsoft.com/office/drawing/2014/main" id="{736A1048-E9BA-DE7F-867B-F4CC4BA5C7A4}"/>
              </a:ext>
            </a:extLst>
          </p:cNvPr>
          <p:cNvSpPr/>
          <p:nvPr/>
        </p:nvSpPr>
        <p:spPr>
          <a:xfrm>
            <a:off x="777900" y="1251704"/>
            <a:ext cx="7590115" cy="708779"/>
          </a:xfrm>
          <a:prstGeom prst="rect">
            <a:avLst/>
          </a:prstGeom>
          <a:noFill/>
          <a:ln/>
        </p:spPr>
        <p:txBody>
          <a:bodyPr wrap="none" lIns="0" tIns="0" rIns="0" bIns="0" rtlCol="0" anchor="t"/>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5550"/>
              </a:lnSpc>
              <a:buNone/>
            </a:pPr>
            <a:r>
              <a:rPr lang="en-US" sz="4450" b="1" dirty="0">
                <a:solidFill>
                  <a:schemeClr val="bg1"/>
                </a:solidFill>
                <a:latin typeface="Montserrat" pitchFamily="34" charset="0"/>
                <a:ea typeface="Montserrat" pitchFamily="34" charset="-122"/>
                <a:cs typeface="Montserrat" pitchFamily="34" charset="-120"/>
              </a:rPr>
              <a:t>Limites Actuelles de Vigilio</a:t>
            </a:r>
            <a:endParaRPr lang="en-US" sz="4450" b="1" dirty="0">
              <a:solidFill>
                <a:schemeClr val="bg1"/>
              </a:solidFill>
            </a:endParaRPr>
          </a:p>
        </p:txBody>
      </p:sp>
      <p:sp>
        <p:nvSpPr>
          <p:cNvPr id="4" name="Shape 1">
            <a:extLst>
              <a:ext uri="{FF2B5EF4-FFF2-40B4-BE49-F238E27FC236}">
                <a16:creationId xmlns:a16="http://schemas.microsoft.com/office/drawing/2014/main" id="{3EF5196D-EFF6-D2A7-2AB5-5CF55C3E9F07}"/>
              </a:ext>
            </a:extLst>
          </p:cNvPr>
          <p:cNvSpPr/>
          <p:nvPr/>
        </p:nvSpPr>
        <p:spPr>
          <a:xfrm>
            <a:off x="777900" y="2300645"/>
            <a:ext cx="4579263" cy="2765227"/>
          </a:xfrm>
          <a:prstGeom prst="roundRect">
            <a:avLst>
              <a:gd name="adj" fmla="val 3445"/>
            </a:avLst>
          </a:prstGeom>
          <a:solidFill>
            <a:srgbClr val="31136C"/>
          </a:solidFill>
          <a:ln w="7620">
            <a:solidFill>
              <a:srgbClr val="4A2C85"/>
            </a:solidFill>
            <a:prstDash val="solid"/>
          </a:ln>
        </p:spPr>
        <p:txBody>
          <a:bodyPr/>
          <a:lstStyle/>
          <a:p>
            <a:endParaRPr lang="fr-FR"/>
          </a:p>
        </p:txBody>
      </p:sp>
      <p:sp>
        <p:nvSpPr>
          <p:cNvPr id="5" name="Text 2">
            <a:extLst>
              <a:ext uri="{FF2B5EF4-FFF2-40B4-BE49-F238E27FC236}">
                <a16:creationId xmlns:a16="http://schemas.microsoft.com/office/drawing/2014/main" id="{7055FFA3-6964-A3D1-3EB6-785841E5FD09}"/>
              </a:ext>
            </a:extLst>
          </p:cNvPr>
          <p:cNvSpPr/>
          <p:nvPr/>
        </p:nvSpPr>
        <p:spPr>
          <a:xfrm>
            <a:off x="1012334" y="2535079"/>
            <a:ext cx="4110395" cy="708660"/>
          </a:xfrm>
          <a:prstGeom prst="rect">
            <a:avLst/>
          </a:prstGeom>
          <a:noFill/>
          <a:ln/>
        </p:spPr>
        <p:txBody>
          <a:bodyPr wrap="square" lIns="0" tIns="0" rIns="0" bIns="0" rtlCol="0" anchor="t"/>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750"/>
              </a:lnSpc>
              <a:buNone/>
            </a:pPr>
            <a:r>
              <a:rPr lang="en-US" sz="2200" dirty="0">
                <a:solidFill>
                  <a:srgbClr val="DCD7E5"/>
                </a:solidFill>
                <a:latin typeface="Montserrat" pitchFamily="34" charset="0"/>
                <a:ea typeface="Montserrat" pitchFamily="34" charset="-122"/>
                <a:cs typeface="Montserrat" pitchFamily="34" charset="-120"/>
              </a:rPr>
              <a:t>Données de Circulation Limitées</a:t>
            </a:r>
            <a:endParaRPr lang="en-US" sz="2200" dirty="0"/>
          </a:p>
        </p:txBody>
      </p:sp>
      <p:sp>
        <p:nvSpPr>
          <p:cNvPr id="6" name="Text 3">
            <a:extLst>
              <a:ext uri="{FF2B5EF4-FFF2-40B4-BE49-F238E27FC236}">
                <a16:creationId xmlns:a16="http://schemas.microsoft.com/office/drawing/2014/main" id="{CB3CC8BE-C2A1-A8F9-705C-CDBE403CBE20}"/>
              </a:ext>
            </a:extLst>
          </p:cNvPr>
          <p:cNvSpPr/>
          <p:nvPr/>
        </p:nvSpPr>
        <p:spPr>
          <a:xfrm>
            <a:off x="1012334" y="3379827"/>
            <a:ext cx="4110395" cy="1088708"/>
          </a:xfrm>
          <a:prstGeom prst="rect">
            <a:avLst/>
          </a:prstGeom>
          <a:noFill/>
          <a:ln/>
        </p:spPr>
        <p:txBody>
          <a:bodyPr wrap="square" lIns="0" tIns="0" rIns="0" bIns="0" rtlCol="0" anchor="t"/>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850"/>
              </a:lnSpc>
              <a:buNone/>
            </a:pPr>
            <a:r>
              <a:rPr lang="en-US" sz="1750" dirty="0">
                <a:solidFill>
                  <a:srgbClr val="DCD7E5"/>
                </a:solidFill>
                <a:latin typeface="Heebo Light" pitchFamily="34" charset="0"/>
                <a:ea typeface="Heebo Light" pitchFamily="34" charset="-122"/>
                <a:cs typeface="Heebo Light" pitchFamily="34" charset="-120"/>
              </a:rPr>
              <a:t>Manque de données de circulation locales pour une analyse plus précise et adaptée aux spécificités régionales.</a:t>
            </a:r>
            <a:endParaRPr lang="en-US" sz="1750" dirty="0"/>
          </a:p>
        </p:txBody>
      </p:sp>
      <p:sp>
        <p:nvSpPr>
          <p:cNvPr id="7" name="Shape 4">
            <a:extLst>
              <a:ext uri="{FF2B5EF4-FFF2-40B4-BE49-F238E27FC236}">
                <a16:creationId xmlns:a16="http://schemas.microsoft.com/office/drawing/2014/main" id="{C1AF98A9-B0B9-54D8-87A4-E2EA703A9E50}"/>
              </a:ext>
            </a:extLst>
          </p:cNvPr>
          <p:cNvSpPr/>
          <p:nvPr/>
        </p:nvSpPr>
        <p:spPr>
          <a:xfrm>
            <a:off x="5583977" y="2300645"/>
            <a:ext cx="4579263" cy="2765227"/>
          </a:xfrm>
          <a:prstGeom prst="roundRect">
            <a:avLst>
              <a:gd name="adj" fmla="val 3445"/>
            </a:avLst>
          </a:prstGeom>
          <a:solidFill>
            <a:srgbClr val="31136C"/>
          </a:solidFill>
          <a:ln w="7620">
            <a:solidFill>
              <a:srgbClr val="4A2C85"/>
            </a:solidFill>
            <a:prstDash val="solid"/>
          </a:ln>
        </p:spPr>
        <p:txBody>
          <a:bodyPr/>
          <a:lstStyle/>
          <a:p>
            <a:endParaRPr lang="fr-FR"/>
          </a:p>
        </p:txBody>
      </p:sp>
      <p:sp>
        <p:nvSpPr>
          <p:cNvPr id="8" name="Text 5">
            <a:extLst>
              <a:ext uri="{FF2B5EF4-FFF2-40B4-BE49-F238E27FC236}">
                <a16:creationId xmlns:a16="http://schemas.microsoft.com/office/drawing/2014/main" id="{9ED62CFB-40D9-C552-BEF8-43BCF86DE188}"/>
              </a:ext>
            </a:extLst>
          </p:cNvPr>
          <p:cNvSpPr/>
          <p:nvPr/>
        </p:nvSpPr>
        <p:spPr>
          <a:xfrm>
            <a:off x="5818411" y="2535079"/>
            <a:ext cx="4110395" cy="708660"/>
          </a:xfrm>
          <a:prstGeom prst="rect">
            <a:avLst/>
          </a:prstGeom>
          <a:noFill/>
          <a:ln/>
        </p:spPr>
        <p:txBody>
          <a:bodyPr wrap="square" lIns="0" tIns="0" rIns="0" bIns="0" rtlCol="0" anchor="t"/>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750"/>
              </a:lnSpc>
              <a:buNone/>
            </a:pPr>
            <a:r>
              <a:rPr lang="en-US" sz="2200" dirty="0">
                <a:solidFill>
                  <a:srgbClr val="DCD7E5"/>
                </a:solidFill>
                <a:latin typeface="Montserrat" pitchFamily="34" charset="0"/>
                <a:ea typeface="Montserrat" pitchFamily="34" charset="-122"/>
                <a:cs typeface="Montserrat" pitchFamily="34" charset="-120"/>
              </a:rPr>
              <a:t>Puissance de Calcul Élevée Requise</a:t>
            </a:r>
            <a:endParaRPr lang="en-US" sz="2200" dirty="0"/>
          </a:p>
        </p:txBody>
      </p:sp>
      <p:sp>
        <p:nvSpPr>
          <p:cNvPr id="9" name="Text 6">
            <a:extLst>
              <a:ext uri="{FF2B5EF4-FFF2-40B4-BE49-F238E27FC236}">
                <a16:creationId xmlns:a16="http://schemas.microsoft.com/office/drawing/2014/main" id="{45A51B7A-FD8D-BB55-E89D-6A1AC2BD83D2}"/>
              </a:ext>
            </a:extLst>
          </p:cNvPr>
          <p:cNvSpPr/>
          <p:nvPr/>
        </p:nvSpPr>
        <p:spPr>
          <a:xfrm>
            <a:off x="5818411" y="3379827"/>
            <a:ext cx="4110395" cy="1451610"/>
          </a:xfrm>
          <a:prstGeom prst="rect">
            <a:avLst/>
          </a:prstGeom>
          <a:noFill/>
          <a:ln/>
        </p:spPr>
        <p:txBody>
          <a:bodyPr wrap="square" lIns="0" tIns="0" rIns="0" bIns="0" rtlCol="0" anchor="t"/>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850"/>
              </a:lnSpc>
              <a:buNone/>
            </a:pPr>
            <a:r>
              <a:rPr lang="en-US" sz="1750" dirty="0">
                <a:solidFill>
                  <a:srgbClr val="DCD7E5"/>
                </a:solidFill>
                <a:latin typeface="Heebo Light" pitchFamily="34" charset="0"/>
                <a:ea typeface="Heebo Light" pitchFamily="34" charset="-122"/>
                <a:cs typeface="Heebo Light" pitchFamily="34" charset="-120"/>
              </a:rPr>
              <a:t>Nécessité d'une grande puissance de calcul pour le traitement en temps réel des images et l'exécution des algorithmes complexes.</a:t>
            </a:r>
            <a:endParaRPr lang="en-US" sz="1750" dirty="0"/>
          </a:p>
        </p:txBody>
      </p:sp>
      <p:sp>
        <p:nvSpPr>
          <p:cNvPr id="10" name="Shape 7">
            <a:extLst>
              <a:ext uri="{FF2B5EF4-FFF2-40B4-BE49-F238E27FC236}">
                <a16:creationId xmlns:a16="http://schemas.microsoft.com/office/drawing/2014/main" id="{6BA4DB78-4A53-8A1B-7F18-3A14A1FE1C67}"/>
              </a:ext>
            </a:extLst>
          </p:cNvPr>
          <p:cNvSpPr/>
          <p:nvPr/>
        </p:nvSpPr>
        <p:spPr>
          <a:xfrm>
            <a:off x="777900" y="5292685"/>
            <a:ext cx="9385221" cy="1685092"/>
          </a:xfrm>
          <a:prstGeom prst="roundRect">
            <a:avLst>
              <a:gd name="adj" fmla="val 5654"/>
            </a:avLst>
          </a:prstGeom>
          <a:solidFill>
            <a:srgbClr val="31136C"/>
          </a:solidFill>
          <a:ln w="7620">
            <a:solidFill>
              <a:srgbClr val="4A2C85"/>
            </a:solidFill>
            <a:prstDash val="solid"/>
          </a:ln>
        </p:spPr>
        <p:txBody>
          <a:bodyPr/>
          <a:lstStyle/>
          <a:p>
            <a:endParaRPr lang="fr-FR"/>
          </a:p>
        </p:txBody>
      </p:sp>
      <p:sp>
        <p:nvSpPr>
          <p:cNvPr id="11" name="Text 8">
            <a:extLst>
              <a:ext uri="{FF2B5EF4-FFF2-40B4-BE49-F238E27FC236}">
                <a16:creationId xmlns:a16="http://schemas.microsoft.com/office/drawing/2014/main" id="{B1D067BD-C283-F355-BFA7-99843CE04FBC}"/>
              </a:ext>
            </a:extLst>
          </p:cNvPr>
          <p:cNvSpPr/>
          <p:nvPr/>
        </p:nvSpPr>
        <p:spPr>
          <a:xfrm>
            <a:off x="1012334" y="5527119"/>
            <a:ext cx="5205532" cy="354330"/>
          </a:xfrm>
          <a:prstGeom prst="rect">
            <a:avLst/>
          </a:prstGeom>
          <a:noFill/>
          <a:ln/>
        </p:spPr>
        <p:txBody>
          <a:bodyPr wrap="none" lIns="0" tIns="0" rIns="0" bIns="0" rtlCol="0" anchor="t"/>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750"/>
              </a:lnSpc>
              <a:buNone/>
            </a:pPr>
            <a:r>
              <a:rPr lang="en-US" sz="2200" dirty="0">
                <a:solidFill>
                  <a:srgbClr val="DCD7E5"/>
                </a:solidFill>
                <a:latin typeface="Montserrat" pitchFamily="34" charset="0"/>
                <a:ea typeface="Montserrat" pitchFamily="34" charset="-122"/>
                <a:cs typeface="Montserrat" pitchFamily="34" charset="-120"/>
              </a:rPr>
              <a:t>Dépendance à la Qualité des Images</a:t>
            </a:r>
            <a:endParaRPr lang="en-US" sz="2200" dirty="0"/>
          </a:p>
        </p:txBody>
      </p:sp>
      <p:sp>
        <p:nvSpPr>
          <p:cNvPr id="12" name="Text 9">
            <a:extLst>
              <a:ext uri="{FF2B5EF4-FFF2-40B4-BE49-F238E27FC236}">
                <a16:creationId xmlns:a16="http://schemas.microsoft.com/office/drawing/2014/main" id="{DC2E1F3B-B03E-94C1-4BDC-6649EC4DF242}"/>
              </a:ext>
            </a:extLst>
          </p:cNvPr>
          <p:cNvSpPr/>
          <p:nvPr/>
        </p:nvSpPr>
        <p:spPr>
          <a:xfrm>
            <a:off x="1012334" y="6017538"/>
            <a:ext cx="8916353" cy="725805"/>
          </a:xfrm>
          <a:prstGeom prst="rect">
            <a:avLst/>
          </a:prstGeom>
          <a:noFill/>
          <a:ln/>
        </p:spPr>
        <p:txBody>
          <a:bodyPr wrap="square" lIns="0" tIns="0" rIns="0" bIns="0" rtlCol="0" anchor="t"/>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850"/>
              </a:lnSpc>
              <a:buNone/>
            </a:pPr>
            <a:r>
              <a:rPr lang="en-US" sz="1750" dirty="0">
                <a:solidFill>
                  <a:srgbClr val="DCD7E5"/>
                </a:solidFill>
                <a:latin typeface="Heebo Light" pitchFamily="34" charset="0"/>
                <a:ea typeface="Heebo Light" pitchFamily="34" charset="-122"/>
                <a:cs typeface="Heebo Light" pitchFamily="34" charset="-120"/>
              </a:rPr>
              <a:t>La performance du modèle est fortement influencée par la qualité des images, qui peut varier en fonction des conditions météorologiques et de l'éclairage.</a:t>
            </a:r>
            <a:endParaRPr lang="en-US" sz="1750" dirty="0"/>
          </a:p>
        </p:txBody>
      </p:sp>
    </p:spTree>
    <p:extLst>
      <p:ext uri="{BB962C8B-B14F-4D97-AF65-F5344CB8AC3E}">
        <p14:creationId xmlns:p14="http://schemas.microsoft.com/office/powerpoint/2010/main" val="222413611"/>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9" presetClass="emph" presetSubtype="0" fill="hold" grpId="0" nodeType="clickEffect">
                                  <p:stCondLst>
                                    <p:cond delay="0"/>
                                  </p:stCondLst>
                                  <p:childTnLst>
                                    <p:animClr clrSpc="rgb" dir="cw">
                                      <p:cBhvr override="childStyle">
                                        <p:cTn id="6" dur="500" fill="hold"/>
                                        <p:tgtEl>
                                          <p:spTgt spid="4"/>
                                        </p:tgtEl>
                                        <p:attrNameLst>
                                          <p:attrName>style.color</p:attrName>
                                        </p:attrNameLst>
                                      </p:cBhvr>
                                      <p:to>
                                        <a:schemeClr val="accent2"/>
                                      </p:to>
                                    </p:animClr>
                                    <p:animClr clrSpc="rgb" dir="cw">
                                      <p:cBhvr>
                                        <p:cTn id="7" dur="500" fill="hold"/>
                                        <p:tgtEl>
                                          <p:spTgt spid="4"/>
                                        </p:tgtEl>
                                        <p:attrNameLst>
                                          <p:attrName>fillcolor</p:attrName>
                                        </p:attrNameLst>
                                      </p:cBhvr>
                                      <p:to>
                                        <a:schemeClr val="accent2"/>
                                      </p:to>
                                    </p:animClr>
                                    <p:set>
                                      <p:cBhvr>
                                        <p:cTn id="8" dur="500" fill="hold"/>
                                        <p:tgtEl>
                                          <p:spTgt spid="4"/>
                                        </p:tgtEl>
                                        <p:attrNameLst>
                                          <p:attrName>fill.type</p:attrName>
                                        </p:attrNameLst>
                                      </p:cBhvr>
                                      <p:to>
                                        <p:strVal val="solid"/>
                                      </p:to>
                                    </p:set>
                                    <p:set>
                                      <p:cBhvr>
                                        <p:cTn id="9" dur="500" fill="hold"/>
                                        <p:tgtEl>
                                          <p:spTgt spid="4"/>
                                        </p:tgtEl>
                                        <p:attrNameLst>
                                          <p:attrName>fill.on</p:attrName>
                                        </p:attrNameLst>
                                      </p:cBhvr>
                                      <p:to>
                                        <p:strVal val="true"/>
                                      </p:to>
                                    </p:set>
                                  </p:childTnLst>
                                </p:cTn>
                              </p:par>
                            </p:childTnLst>
                          </p:cTn>
                        </p:par>
                      </p:childTnLst>
                    </p:cTn>
                  </p:par>
                  <p:par>
                    <p:cTn id="10" fill="hold">
                      <p:stCondLst>
                        <p:cond delay="indefinite"/>
                      </p:stCondLst>
                      <p:childTnLst>
                        <p:par>
                          <p:cTn id="11" fill="hold">
                            <p:stCondLst>
                              <p:cond delay="0"/>
                            </p:stCondLst>
                            <p:childTnLst>
                              <p:par>
                                <p:cTn id="12" presetID="19" presetClass="emph" presetSubtype="0" fill="hold" grpId="0" nodeType="clickEffect">
                                  <p:stCondLst>
                                    <p:cond delay="0"/>
                                  </p:stCondLst>
                                  <p:childTnLst>
                                    <p:animClr clrSpc="rgb" dir="cw">
                                      <p:cBhvr override="childStyle">
                                        <p:cTn id="13" dur="500" fill="hold"/>
                                        <p:tgtEl>
                                          <p:spTgt spid="7"/>
                                        </p:tgtEl>
                                        <p:attrNameLst>
                                          <p:attrName>style.color</p:attrName>
                                        </p:attrNameLst>
                                      </p:cBhvr>
                                      <p:to>
                                        <a:srgbClr val="ED7D31"/>
                                      </p:to>
                                    </p:animClr>
                                    <p:animClr clrSpc="rgb" dir="cw">
                                      <p:cBhvr>
                                        <p:cTn id="14" dur="500" fill="hold"/>
                                        <p:tgtEl>
                                          <p:spTgt spid="7"/>
                                        </p:tgtEl>
                                        <p:attrNameLst>
                                          <p:attrName>fillcolor</p:attrName>
                                        </p:attrNameLst>
                                      </p:cBhvr>
                                      <p:to>
                                        <a:srgbClr val="ED7D31"/>
                                      </p:to>
                                    </p:animClr>
                                    <p:set>
                                      <p:cBhvr>
                                        <p:cTn id="15" dur="500" fill="hold"/>
                                        <p:tgtEl>
                                          <p:spTgt spid="7"/>
                                        </p:tgtEl>
                                        <p:attrNameLst>
                                          <p:attrName>fill.type</p:attrName>
                                        </p:attrNameLst>
                                      </p:cBhvr>
                                      <p:to>
                                        <p:strVal val="solid"/>
                                      </p:to>
                                    </p:set>
                                    <p:set>
                                      <p:cBhvr>
                                        <p:cTn id="16" dur="500" fill="hold"/>
                                        <p:tgtEl>
                                          <p:spTgt spid="7"/>
                                        </p:tgtEl>
                                        <p:attrNameLst>
                                          <p:attrName>fill.on</p:attrName>
                                        </p:attrNameLst>
                                      </p:cBhvr>
                                      <p:to>
                                        <p:strVal val="true"/>
                                      </p:to>
                                    </p:set>
                                  </p:childTnLst>
                                </p:cTn>
                              </p:par>
                            </p:childTnLst>
                          </p:cTn>
                        </p:par>
                      </p:childTnLst>
                    </p:cTn>
                  </p:par>
                  <p:par>
                    <p:cTn id="17" fill="hold">
                      <p:stCondLst>
                        <p:cond delay="indefinite"/>
                      </p:stCondLst>
                      <p:childTnLst>
                        <p:par>
                          <p:cTn id="18" fill="hold">
                            <p:stCondLst>
                              <p:cond delay="0"/>
                            </p:stCondLst>
                            <p:childTnLst>
                              <p:par>
                                <p:cTn id="19" presetID="19" presetClass="emph" presetSubtype="0" fill="hold" grpId="0" nodeType="clickEffect">
                                  <p:stCondLst>
                                    <p:cond delay="0"/>
                                  </p:stCondLst>
                                  <p:childTnLst>
                                    <p:animClr clrSpc="rgb" dir="cw">
                                      <p:cBhvr override="childStyle">
                                        <p:cTn id="20" dur="500" fill="hold"/>
                                        <p:tgtEl>
                                          <p:spTgt spid="10"/>
                                        </p:tgtEl>
                                        <p:attrNameLst>
                                          <p:attrName>style.color</p:attrName>
                                        </p:attrNameLst>
                                      </p:cBhvr>
                                      <p:to>
                                        <a:schemeClr val="accent2"/>
                                      </p:to>
                                    </p:animClr>
                                    <p:animClr clrSpc="rgb" dir="cw">
                                      <p:cBhvr>
                                        <p:cTn id="21" dur="500" fill="hold"/>
                                        <p:tgtEl>
                                          <p:spTgt spid="10"/>
                                        </p:tgtEl>
                                        <p:attrNameLst>
                                          <p:attrName>fillcolor</p:attrName>
                                        </p:attrNameLst>
                                      </p:cBhvr>
                                      <p:to>
                                        <a:schemeClr val="accent2"/>
                                      </p:to>
                                    </p:animClr>
                                    <p:set>
                                      <p:cBhvr>
                                        <p:cTn id="22" dur="500" fill="hold"/>
                                        <p:tgtEl>
                                          <p:spTgt spid="10"/>
                                        </p:tgtEl>
                                        <p:attrNameLst>
                                          <p:attrName>fill.type</p:attrName>
                                        </p:attrNameLst>
                                      </p:cBhvr>
                                      <p:to>
                                        <p:strVal val="solid"/>
                                      </p:to>
                                    </p:set>
                                    <p:set>
                                      <p:cBhvr>
                                        <p:cTn id="23" dur="500" fill="hold"/>
                                        <p:tgtEl>
                                          <p:spTgt spid="10"/>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P spid="10"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2404876" y="664149"/>
            <a:ext cx="9246870" cy="708779"/>
          </a:xfrm>
          <a:prstGeom prst="rect">
            <a:avLst/>
          </a:prstGeom>
          <a:noFill/>
          <a:ln/>
        </p:spPr>
        <p:txBody>
          <a:bodyPr wrap="none" lIns="0" tIns="0" rIns="0" bIns="0" rtlCol="0" anchor="t"/>
          <a:lstStyle/>
          <a:p>
            <a:r>
              <a:rPr lang="fr-FR" sz="4800" b="1" dirty="0">
                <a:solidFill>
                  <a:schemeClr val="bg1"/>
                </a:solidFill>
              </a:rPr>
              <a:t>Conclusion et Perspectives</a:t>
            </a:r>
          </a:p>
        </p:txBody>
      </p:sp>
      <p:sp>
        <p:nvSpPr>
          <p:cNvPr id="17" name="Rectangle : coins arrondis 16">
            <a:extLst>
              <a:ext uri="{FF2B5EF4-FFF2-40B4-BE49-F238E27FC236}">
                <a16:creationId xmlns:a16="http://schemas.microsoft.com/office/drawing/2014/main" id="{A0405AED-C605-1284-6CB2-396635F49EF5}"/>
              </a:ext>
            </a:extLst>
          </p:cNvPr>
          <p:cNvSpPr/>
          <p:nvPr/>
        </p:nvSpPr>
        <p:spPr>
          <a:xfrm>
            <a:off x="12910457" y="7837714"/>
            <a:ext cx="1556657" cy="250372"/>
          </a:xfrm>
          <a:prstGeom prst="round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1" name="ZoneTexte 20">
            <a:extLst>
              <a:ext uri="{FF2B5EF4-FFF2-40B4-BE49-F238E27FC236}">
                <a16:creationId xmlns:a16="http://schemas.microsoft.com/office/drawing/2014/main" id="{BB62BADB-90DD-AA44-1454-1300CCBAD2AA}"/>
              </a:ext>
            </a:extLst>
          </p:cNvPr>
          <p:cNvSpPr txBox="1"/>
          <p:nvPr/>
        </p:nvSpPr>
        <p:spPr>
          <a:xfrm>
            <a:off x="1240971" y="2090057"/>
            <a:ext cx="12649199" cy="3359061"/>
          </a:xfrm>
          <a:prstGeom prst="rect">
            <a:avLst/>
          </a:prstGeom>
          <a:noFill/>
        </p:spPr>
        <p:txBody>
          <a:bodyPr wrap="square">
            <a:spAutoFit/>
          </a:bodyPr>
          <a:lstStyle/>
          <a:p>
            <a:pPr>
              <a:lnSpc>
                <a:spcPct val="150000"/>
              </a:lnSpc>
            </a:pPr>
            <a:r>
              <a:rPr lang="fr-FR" sz="2400" dirty="0" err="1">
                <a:solidFill>
                  <a:schemeClr val="bg1"/>
                </a:solidFill>
              </a:rPr>
              <a:t>Vigilio</a:t>
            </a:r>
            <a:r>
              <a:rPr lang="fr-FR" sz="2400" dirty="0">
                <a:solidFill>
                  <a:schemeClr val="bg1"/>
                </a:solidFill>
              </a:rPr>
              <a:t> transforme la sécurité routière avec une analyse d'images avancée, offrant une surveillance accrue et une gestion optimisée du trafic. Notre système d'alerte promet une réduction significative des délais d'intervention, permettant une action rapide en cas d'incident. En intégrant des technologies IoT et en collaborant avec des partenaires, nous envisageons d'améliorer continuellement le modèle pour une efficacité maximale et une couverture étendue. L'avenir de la sécurité routière est ici, et </a:t>
            </a:r>
            <a:r>
              <a:rPr lang="fr-FR" sz="2400" dirty="0" err="1">
                <a:solidFill>
                  <a:schemeClr val="bg1"/>
                </a:solidFill>
              </a:rPr>
              <a:t>Vigilio</a:t>
            </a:r>
            <a:r>
              <a:rPr lang="fr-FR" sz="2400" dirty="0">
                <a:solidFill>
                  <a:schemeClr val="bg1"/>
                </a:solidFill>
              </a:rPr>
              <a:t> en est un acteur clé.</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B41746-A56A-73A2-5B73-0487490F3CF9}"/>
            </a:ext>
          </a:extLst>
        </p:cNvPr>
        <p:cNvGrpSpPr/>
        <p:nvPr/>
      </p:nvGrpSpPr>
      <p:grpSpPr>
        <a:xfrm>
          <a:off x="0" y="0"/>
          <a:ext cx="0" cy="0"/>
          <a:chOff x="0" y="0"/>
          <a:chExt cx="0" cy="0"/>
        </a:xfrm>
      </p:grpSpPr>
      <p:sp>
        <p:nvSpPr>
          <p:cNvPr id="23" name="Text 0">
            <a:extLst>
              <a:ext uri="{FF2B5EF4-FFF2-40B4-BE49-F238E27FC236}">
                <a16:creationId xmlns:a16="http://schemas.microsoft.com/office/drawing/2014/main" id="{92F53650-122F-0E21-24F3-F7DADA0BA2F0}"/>
              </a:ext>
            </a:extLst>
          </p:cNvPr>
          <p:cNvSpPr/>
          <p:nvPr/>
        </p:nvSpPr>
        <p:spPr>
          <a:xfrm>
            <a:off x="2726436" y="4310743"/>
            <a:ext cx="8910392" cy="664029"/>
          </a:xfrm>
          <a:prstGeom prst="rect">
            <a:avLst/>
          </a:prstGeom>
          <a:noFill/>
          <a:ln/>
        </p:spPr>
        <p:txBody>
          <a:bodyPr wrap="square" lIns="0" tIns="0" rIns="0" bIns="0" rtlCol="0" anchor="t"/>
          <a:lstStyle/>
          <a:p>
            <a:pPr marL="0" indent="0" algn="l">
              <a:lnSpc>
                <a:spcPts val="5550"/>
              </a:lnSpc>
              <a:buNone/>
            </a:pPr>
            <a:r>
              <a:rPr lang="en-US" sz="20000" dirty="0">
                <a:solidFill>
                  <a:srgbClr val="F2F0F4"/>
                </a:solidFill>
                <a:latin typeface="Montserrat" pitchFamily="34" charset="0"/>
                <a:ea typeface="Montserrat" pitchFamily="34" charset="-122"/>
                <a:cs typeface="Montserrat" pitchFamily="34" charset="-120"/>
              </a:rPr>
              <a:t>MERCI</a:t>
            </a:r>
            <a:endParaRPr lang="en-US" sz="20000" dirty="0"/>
          </a:p>
        </p:txBody>
      </p:sp>
      <p:sp>
        <p:nvSpPr>
          <p:cNvPr id="3" name="Rectangle : coins arrondis 2">
            <a:extLst>
              <a:ext uri="{FF2B5EF4-FFF2-40B4-BE49-F238E27FC236}">
                <a16:creationId xmlns:a16="http://schemas.microsoft.com/office/drawing/2014/main" id="{16B2E2BD-8609-6C73-F43C-0066F7C174CC}"/>
              </a:ext>
            </a:extLst>
          </p:cNvPr>
          <p:cNvSpPr/>
          <p:nvPr/>
        </p:nvSpPr>
        <p:spPr>
          <a:xfrm>
            <a:off x="12910457" y="7837714"/>
            <a:ext cx="1556657" cy="250372"/>
          </a:xfrm>
          <a:prstGeom prst="round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75049498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466FEB-18C7-C1E1-430D-C6CF7E353B8D}"/>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4C8166E3-8924-3098-09A5-525BE9556280}"/>
              </a:ext>
            </a:extLst>
          </p:cNvPr>
          <p:cNvSpPr/>
          <p:nvPr/>
        </p:nvSpPr>
        <p:spPr>
          <a:xfrm>
            <a:off x="793790" y="1379538"/>
            <a:ext cx="5384125" cy="566976"/>
          </a:xfrm>
          <a:prstGeom prst="rect">
            <a:avLst/>
          </a:prstGeom>
          <a:noFill/>
          <a:ln/>
        </p:spPr>
        <p:txBody>
          <a:bodyPr wrap="none" lIns="0" tIns="0" rIns="0" bIns="0" rtlCol="0" anchor="t"/>
          <a:lstStyle/>
          <a:p>
            <a:pPr marL="0" indent="0" algn="l">
              <a:lnSpc>
                <a:spcPts val="4450"/>
              </a:lnSpc>
              <a:buNone/>
            </a:pPr>
            <a:r>
              <a:rPr lang="en-US" sz="3550" b="1" dirty="0">
                <a:solidFill>
                  <a:srgbClr val="F2F0F4"/>
                </a:solidFill>
                <a:latin typeface="Montserrat" pitchFamily="34" charset="0"/>
                <a:ea typeface="Montserrat" pitchFamily="34" charset="-122"/>
                <a:cs typeface="Montserrat" pitchFamily="34" charset="-120"/>
              </a:rPr>
              <a:t>Contexte et justification</a:t>
            </a:r>
            <a:endParaRPr lang="en-US" sz="3550" b="1" dirty="0"/>
          </a:p>
        </p:txBody>
      </p:sp>
      <p:sp>
        <p:nvSpPr>
          <p:cNvPr id="6" name="Rectangle : coins arrondis 5">
            <a:extLst>
              <a:ext uri="{FF2B5EF4-FFF2-40B4-BE49-F238E27FC236}">
                <a16:creationId xmlns:a16="http://schemas.microsoft.com/office/drawing/2014/main" id="{EA04DCB2-E8DA-0BCD-A870-DB6E9E4F0020}"/>
              </a:ext>
            </a:extLst>
          </p:cNvPr>
          <p:cNvSpPr/>
          <p:nvPr/>
        </p:nvSpPr>
        <p:spPr>
          <a:xfrm>
            <a:off x="12910457" y="7837714"/>
            <a:ext cx="1556657" cy="250372"/>
          </a:xfrm>
          <a:prstGeom prst="round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ZoneTexte 7">
            <a:extLst>
              <a:ext uri="{FF2B5EF4-FFF2-40B4-BE49-F238E27FC236}">
                <a16:creationId xmlns:a16="http://schemas.microsoft.com/office/drawing/2014/main" id="{5238B7CB-8E37-41D6-CD6C-9754450DD8FE}"/>
              </a:ext>
            </a:extLst>
          </p:cNvPr>
          <p:cNvSpPr txBox="1"/>
          <p:nvPr/>
        </p:nvSpPr>
        <p:spPr>
          <a:xfrm>
            <a:off x="739795" y="2159951"/>
            <a:ext cx="13150810" cy="3045449"/>
          </a:xfrm>
          <a:prstGeom prst="rect">
            <a:avLst/>
          </a:prstGeom>
          <a:noFill/>
        </p:spPr>
        <p:txBody>
          <a:bodyPr wrap="square">
            <a:spAutoFit/>
          </a:bodyPr>
          <a:lstStyle/>
          <a:p>
            <a:pPr>
              <a:lnSpc>
                <a:spcPct val="250000"/>
              </a:lnSpc>
              <a:buNone/>
            </a:pPr>
            <a:r>
              <a:rPr lang="fr-FR" sz="2000" dirty="0">
                <a:solidFill>
                  <a:schemeClr val="bg1"/>
                </a:solidFill>
              </a:rPr>
              <a:t>Modernisation et augmentation du trafic routier.</a:t>
            </a:r>
          </a:p>
          <a:p>
            <a:pPr>
              <a:lnSpc>
                <a:spcPct val="250000"/>
              </a:lnSpc>
              <a:buNone/>
            </a:pPr>
            <a:r>
              <a:rPr lang="fr-FR" sz="2000" dirty="0">
                <a:solidFill>
                  <a:schemeClr val="bg1"/>
                </a:solidFill>
              </a:rPr>
              <a:t>Routes de plus en plus bondées de véhicules.</a:t>
            </a:r>
          </a:p>
          <a:p>
            <a:pPr>
              <a:lnSpc>
                <a:spcPct val="250000"/>
              </a:lnSpc>
              <a:buNone/>
            </a:pPr>
            <a:r>
              <a:rPr lang="fr-FR" sz="2000" dirty="0">
                <a:solidFill>
                  <a:schemeClr val="bg1"/>
                </a:solidFill>
              </a:rPr>
              <a:t>Risques d'accidents accrus : excès de vitesse, inattention, conditions météorologiques difficiles, etc.</a:t>
            </a:r>
          </a:p>
          <a:p>
            <a:pPr>
              <a:lnSpc>
                <a:spcPct val="250000"/>
              </a:lnSpc>
            </a:pPr>
            <a:r>
              <a:rPr lang="fr-FR" sz="2000" dirty="0">
                <a:solidFill>
                  <a:schemeClr val="bg1"/>
                </a:solidFill>
              </a:rPr>
              <a:t>Retards d'intervention des autorités en cas d'accident: conséquences désastreuses, dommages aggravés, vies en danger.</a:t>
            </a:r>
          </a:p>
        </p:txBody>
      </p:sp>
    </p:spTree>
    <p:extLst>
      <p:ext uri="{BB962C8B-B14F-4D97-AF65-F5344CB8AC3E}">
        <p14:creationId xmlns:p14="http://schemas.microsoft.com/office/powerpoint/2010/main" val="90169183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2337197"/>
            <a:ext cx="7556421" cy="2126337"/>
          </a:xfrm>
          <a:prstGeom prst="rect">
            <a:avLst/>
          </a:prstGeom>
          <a:noFill/>
          <a:ln/>
        </p:spPr>
        <p:txBody>
          <a:bodyPr wrap="square" lIns="0" tIns="0" rIns="0" bIns="0" rtlCol="0" anchor="t"/>
          <a:lstStyle/>
          <a:p>
            <a:pPr marL="0" indent="0" algn="l">
              <a:lnSpc>
                <a:spcPts val="5550"/>
              </a:lnSpc>
              <a:buNone/>
            </a:pPr>
            <a:r>
              <a:rPr lang="en-US" sz="4450" b="1" dirty="0">
                <a:solidFill>
                  <a:srgbClr val="F2F0F4"/>
                </a:solidFill>
                <a:latin typeface="Montserrat" pitchFamily="34" charset="0"/>
                <a:ea typeface="Montserrat" pitchFamily="34" charset="-122"/>
                <a:cs typeface="Montserrat" pitchFamily="34" charset="-120"/>
              </a:rPr>
              <a:t>Vigilio : Classification d'Images et Alerte Automatique</a:t>
            </a:r>
            <a:endParaRPr lang="en-US" sz="4450" b="1" dirty="0"/>
          </a:p>
        </p:txBody>
      </p:sp>
      <p:sp>
        <p:nvSpPr>
          <p:cNvPr id="4" name="Text 1"/>
          <p:cNvSpPr/>
          <p:nvPr/>
        </p:nvSpPr>
        <p:spPr>
          <a:xfrm>
            <a:off x="6280190" y="4803696"/>
            <a:ext cx="7556421" cy="1088708"/>
          </a:xfrm>
          <a:prstGeom prst="rect">
            <a:avLst/>
          </a:prstGeom>
          <a:noFill/>
          <a:ln/>
        </p:spPr>
        <p:txBody>
          <a:bodyPr wrap="square" lIns="0" tIns="0" rIns="0" bIns="0" rtlCol="0" anchor="t"/>
          <a:lstStyle/>
          <a:p>
            <a:pPr marL="0" indent="0" algn="l">
              <a:lnSpc>
                <a:spcPts val="2850"/>
              </a:lnSpc>
              <a:buNone/>
            </a:pPr>
            <a:r>
              <a:rPr lang="en-US" sz="1750" dirty="0">
                <a:solidFill>
                  <a:srgbClr val="DCD7E5"/>
                </a:solidFill>
                <a:latin typeface="Heebo Light" pitchFamily="34" charset="0"/>
                <a:ea typeface="Heebo Light" pitchFamily="34" charset="-122"/>
                <a:cs typeface="Heebo Light" pitchFamily="34" charset="-120"/>
              </a:rPr>
              <a:t>Vigilio est un modèle de classification d'images conçu pour détecter automatiquement les accidents de circulation. Il permet d'alerter rapidement les services d'urgence et d'améliorer la sécurité routière. </a:t>
            </a:r>
            <a:endParaRPr lang="en-US" sz="1750" dirty="0"/>
          </a:p>
        </p:txBody>
      </p:sp>
      <p:sp>
        <p:nvSpPr>
          <p:cNvPr id="5" name="Rectangle : coins arrondis 4">
            <a:extLst>
              <a:ext uri="{FF2B5EF4-FFF2-40B4-BE49-F238E27FC236}">
                <a16:creationId xmlns:a16="http://schemas.microsoft.com/office/drawing/2014/main" id="{226ECD3F-C731-63CD-F67B-AD13786518D9}"/>
              </a:ext>
            </a:extLst>
          </p:cNvPr>
          <p:cNvSpPr/>
          <p:nvPr/>
        </p:nvSpPr>
        <p:spPr>
          <a:xfrm>
            <a:off x="12910457" y="7837714"/>
            <a:ext cx="1556657" cy="250372"/>
          </a:xfrm>
          <a:prstGeom prst="round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835235"/>
          </a:xfrm>
          <a:prstGeom prst="rect">
            <a:avLst/>
          </a:prstGeom>
        </p:spPr>
      </p:pic>
      <p:sp>
        <p:nvSpPr>
          <p:cNvPr id="3" name="Text 0"/>
          <p:cNvSpPr/>
          <p:nvPr/>
        </p:nvSpPr>
        <p:spPr>
          <a:xfrm>
            <a:off x="793790" y="4090749"/>
            <a:ext cx="8228052" cy="708779"/>
          </a:xfrm>
          <a:prstGeom prst="rect">
            <a:avLst/>
          </a:prstGeom>
          <a:noFill/>
          <a:ln/>
        </p:spPr>
        <p:txBody>
          <a:bodyPr wrap="none" lIns="0" tIns="0" rIns="0" bIns="0" rtlCol="0" anchor="t"/>
          <a:lstStyle/>
          <a:p>
            <a:pPr marL="0" indent="0" algn="l">
              <a:lnSpc>
                <a:spcPts val="5550"/>
              </a:lnSpc>
              <a:buNone/>
            </a:pPr>
            <a:r>
              <a:rPr lang="en-US" sz="4450" b="1" dirty="0">
                <a:solidFill>
                  <a:srgbClr val="F2F0F4"/>
                </a:solidFill>
                <a:latin typeface="Montserrat" pitchFamily="34" charset="0"/>
                <a:ea typeface="Montserrat" pitchFamily="34" charset="-122"/>
                <a:cs typeface="Montserrat" pitchFamily="34" charset="-120"/>
              </a:rPr>
              <a:t>Pourquoi Vigilio Est Essentiel</a:t>
            </a:r>
            <a:endParaRPr lang="en-US" sz="4450" b="1" dirty="0"/>
          </a:p>
        </p:txBody>
      </p:sp>
      <p:grpSp>
        <p:nvGrpSpPr>
          <p:cNvPr id="16" name="Groupe 15">
            <a:extLst>
              <a:ext uri="{FF2B5EF4-FFF2-40B4-BE49-F238E27FC236}">
                <a16:creationId xmlns:a16="http://schemas.microsoft.com/office/drawing/2014/main" id="{66D06737-C548-2AA8-FA78-C21E8D9C87F0}"/>
              </a:ext>
            </a:extLst>
          </p:cNvPr>
          <p:cNvGrpSpPr/>
          <p:nvPr/>
        </p:nvGrpSpPr>
        <p:grpSpPr>
          <a:xfrm>
            <a:off x="793790" y="5394841"/>
            <a:ext cx="4196358" cy="1579126"/>
            <a:chOff x="793790" y="5394841"/>
            <a:chExt cx="4196358" cy="1579126"/>
          </a:xfrm>
        </p:grpSpPr>
        <p:sp>
          <p:nvSpPr>
            <p:cNvPr id="4" name="Shape 1"/>
            <p:cNvSpPr/>
            <p:nvPr/>
          </p:nvSpPr>
          <p:spPr>
            <a:xfrm>
              <a:off x="793790" y="5394841"/>
              <a:ext cx="510302" cy="510302"/>
            </a:xfrm>
            <a:prstGeom prst="roundRect">
              <a:avLst>
                <a:gd name="adj" fmla="val 18669"/>
              </a:avLst>
            </a:prstGeom>
            <a:solidFill>
              <a:srgbClr val="31136C"/>
            </a:solidFill>
            <a:ln w="7620">
              <a:solidFill>
                <a:srgbClr val="4A2C85"/>
              </a:solidFill>
              <a:prstDash val="solid"/>
            </a:ln>
          </p:spPr>
          <p:txBody>
            <a:bodyPr/>
            <a:lstStyle/>
            <a:p>
              <a:endParaRPr lang="fr-FR"/>
            </a:p>
          </p:txBody>
        </p:sp>
        <p:pic>
          <p:nvPicPr>
            <p:cNvPr id="5" name="Image 1" descr="preencoded.png"/>
            <p:cNvPicPr>
              <a:picLocks noChangeAspect="1"/>
            </p:cNvPicPr>
            <p:nvPr/>
          </p:nvPicPr>
          <p:blipFill>
            <a:blip r:embed="rId4"/>
            <a:stretch>
              <a:fillRect/>
            </a:stretch>
          </p:blipFill>
          <p:spPr>
            <a:xfrm>
              <a:off x="878860" y="5437346"/>
              <a:ext cx="340162" cy="425291"/>
            </a:xfrm>
            <a:prstGeom prst="rect">
              <a:avLst/>
            </a:prstGeom>
          </p:spPr>
        </p:pic>
        <p:sp>
          <p:nvSpPr>
            <p:cNvPr id="6" name="Text 2"/>
            <p:cNvSpPr/>
            <p:nvPr/>
          </p:nvSpPr>
          <p:spPr>
            <a:xfrm>
              <a:off x="1530906" y="5394841"/>
              <a:ext cx="3374469" cy="354330"/>
            </a:xfrm>
            <a:prstGeom prst="rect">
              <a:avLst/>
            </a:prstGeom>
            <a:noFill/>
            <a:ln/>
          </p:spPr>
          <p:txBody>
            <a:bodyPr wrap="none" lIns="0" tIns="0" rIns="0" bIns="0" rtlCol="0" anchor="t"/>
            <a:lstStyle/>
            <a:p>
              <a:pPr marL="0" indent="0" algn="l">
                <a:lnSpc>
                  <a:spcPts val="2750"/>
                </a:lnSpc>
                <a:buNone/>
              </a:pPr>
              <a:r>
                <a:rPr lang="en-US" sz="2200" dirty="0">
                  <a:solidFill>
                    <a:srgbClr val="DCD7E5"/>
                  </a:solidFill>
                  <a:latin typeface="Montserrat" pitchFamily="34" charset="0"/>
                  <a:ea typeface="Montserrat" pitchFamily="34" charset="-122"/>
                  <a:cs typeface="Montserrat" pitchFamily="34" charset="-120"/>
                </a:rPr>
                <a:t>Statistiques Alarmantes</a:t>
              </a:r>
              <a:endParaRPr lang="en-US" sz="2200" dirty="0"/>
            </a:p>
          </p:txBody>
        </p:sp>
        <p:sp>
          <p:nvSpPr>
            <p:cNvPr id="7" name="Text 3"/>
            <p:cNvSpPr/>
            <p:nvPr/>
          </p:nvSpPr>
          <p:spPr>
            <a:xfrm>
              <a:off x="1530906" y="5885259"/>
              <a:ext cx="3459242" cy="1088708"/>
            </a:xfrm>
            <a:prstGeom prst="rect">
              <a:avLst/>
            </a:prstGeom>
            <a:noFill/>
            <a:ln/>
          </p:spPr>
          <p:txBody>
            <a:bodyPr wrap="square" lIns="0" tIns="0" rIns="0" bIns="0" rtlCol="0" anchor="t"/>
            <a:lstStyle/>
            <a:p>
              <a:pPr marL="0" indent="0" algn="l">
                <a:lnSpc>
                  <a:spcPts val="2850"/>
                </a:lnSpc>
                <a:buNone/>
              </a:pPr>
              <a:r>
                <a:rPr lang="en-US" sz="1750" dirty="0">
                  <a:solidFill>
                    <a:srgbClr val="DCD7E5"/>
                  </a:solidFill>
                  <a:latin typeface="Heebo Light" pitchFamily="34" charset="0"/>
                  <a:ea typeface="Heebo Light" pitchFamily="34" charset="-122"/>
                  <a:cs typeface="Heebo Light" pitchFamily="34" charset="-120"/>
                </a:rPr>
                <a:t>L'OMS estime à 2,3 millions le nombre de décès annuels liés aux accidents de la route en 2023.</a:t>
              </a:r>
              <a:endParaRPr lang="en-US" sz="1750" dirty="0"/>
            </a:p>
          </p:txBody>
        </p:sp>
      </p:grpSp>
      <p:grpSp>
        <p:nvGrpSpPr>
          <p:cNvPr id="17" name="Groupe 16">
            <a:extLst>
              <a:ext uri="{FF2B5EF4-FFF2-40B4-BE49-F238E27FC236}">
                <a16:creationId xmlns:a16="http://schemas.microsoft.com/office/drawing/2014/main" id="{21884336-C9D0-DBF0-329D-ACFF56947EA2}"/>
              </a:ext>
            </a:extLst>
          </p:cNvPr>
          <p:cNvGrpSpPr/>
          <p:nvPr/>
        </p:nvGrpSpPr>
        <p:grpSpPr>
          <a:xfrm>
            <a:off x="5216962" y="5394841"/>
            <a:ext cx="4196358" cy="1579126"/>
            <a:chOff x="5216962" y="5394841"/>
            <a:chExt cx="4196358" cy="1579126"/>
          </a:xfrm>
        </p:grpSpPr>
        <p:sp>
          <p:nvSpPr>
            <p:cNvPr id="8" name="Shape 4"/>
            <p:cNvSpPr/>
            <p:nvPr/>
          </p:nvSpPr>
          <p:spPr>
            <a:xfrm>
              <a:off x="5216962" y="5394841"/>
              <a:ext cx="510302" cy="510302"/>
            </a:xfrm>
            <a:prstGeom prst="roundRect">
              <a:avLst>
                <a:gd name="adj" fmla="val 18669"/>
              </a:avLst>
            </a:prstGeom>
            <a:solidFill>
              <a:srgbClr val="31136C"/>
            </a:solidFill>
            <a:ln w="7620">
              <a:solidFill>
                <a:srgbClr val="4A2C85"/>
              </a:solidFill>
              <a:prstDash val="solid"/>
            </a:ln>
          </p:spPr>
          <p:txBody>
            <a:bodyPr/>
            <a:lstStyle/>
            <a:p>
              <a:endParaRPr lang="fr-FR"/>
            </a:p>
          </p:txBody>
        </p:sp>
        <p:pic>
          <p:nvPicPr>
            <p:cNvPr id="9" name="Image 2" descr="preencoded.png"/>
            <p:cNvPicPr>
              <a:picLocks noChangeAspect="1"/>
            </p:cNvPicPr>
            <p:nvPr/>
          </p:nvPicPr>
          <p:blipFill>
            <a:blip r:embed="rId5"/>
            <a:stretch>
              <a:fillRect/>
            </a:stretch>
          </p:blipFill>
          <p:spPr>
            <a:xfrm>
              <a:off x="5302032" y="5437346"/>
              <a:ext cx="340162" cy="425291"/>
            </a:xfrm>
            <a:prstGeom prst="rect">
              <a:avLst/>
            </a:prstGeom>
          </p:spPr>
        </p:pic>
        <p:sp>
          <p:nvSpPr>
            <p:cNvPr id="10" name="Text 5"/>
            <p:cNvSpPr/>
            <p:nvPr/>
          </p:nvSpPr>
          <p:spPr>
            <a:xfrm>
              <a:off x="5954078" y="5394841"/>
              <a:ext cx="3021330" cy="354330"/>
            </a:xfrm>
            <a:prstGeom prst="rect">
              <a:avLst/>
            </a:prstGeom>
            <a:noFill/>
            <a:ln/>
          </p:spPr>
          <p:txBody>
            <a:bodyPr wrap="none" lIns="0" tIns="0" rIns="0" bIns="0" rtlCol="0" anchor="t"/>
            <a:lstStyle/>
            <a:p>
              <a:pPr marL="0" indent="0" algn="l">
                <a:lnSpc>
                  <a:spcPts val="2750"/>
                </a:lnSpc>
                <a:buNone/>
              </a:pPr>
              <a:r>
                <a:rPr lang="en-US" sz="2200" dirty="0">
                  <a:solidFill>
                    <a:srgbClr val="DCD7E5"/>
                  </a:solidFill>
                  <a:latin typeface="Montserrat" pitchFamily="34" charset="0"/>
                  <a:ea typeface="Montserrat" pitchFamily="34" charset="-122"/>
                  <a:cs typeface="Montserrat" pitchFamily="34" charset="-120"/>
                </a:rPr>
                <a:t>Temps d'Intervention</a:t>
              </a:r>
              <a:endParaRPr lang="en-US" sz="2200" dirty="0"/>
            </a:p>
          </p:txBody>
        </p:sp>
        <p:sp>
          <p:nvSpPr>
            <p:cNvPr id="11" name="Text 6"/>
            <p:cNvSpPr/>
            <p:nvPr/>
          </p:nvSpPr>
          <p:spPr>
            <a:xfrm>
              <a:off x="5954078" y="5885259"/>
              <a:ext cx="3459242" cy="1088708"/>
            </a:xfrm>
            <a:prstGeom prst="rect">
              <a:avLst/>
            </a:prstGeom>
            <a:noFill/>
            <a:ln/>
          </p:spPr>
          <p:txBody>
            <a:bodyPr wrap="square" lIns="0" tIns="0" rIns="0" bIns="0" rtlCol="0" anchor="t"/>
            <a:lstStyle/>
            <a:p>
              <a:pPr marL="0" indent="0" algn="l">
                <a:lnSpc>
                  <a:spcPts val="2850"/>
                </a:lnSpc>
                <a:buNone/>
              </a:pPr>
              <a:r>
                <a:rPr lang="en-US" sz="1750" dirty="0">
                  <a:solidFill>
                    <a:srgbClr val="DCD7E5"/>
                  </a:solidFill>
                  <a:latin typeface="Heebo Light" pitchFamily="34" charset="0"/>
                  <a:ea typeface="Heebo Light" pitchFamily="34" charset="-122"/>
                  <a:cs typeface="Heebo Light" pitchFamily="34" charset="-120"/>
                </a:rPr>
                <a:t>Un temps d'intervention moyen de 20 minutes est encore trop long et coûte des vies.</a:t>
              </a:r>
              <a:endParaRPr lang="en-US" sz="1750" dirty="0"/>
            </a:p>
          </p:txBody>
        </p:sp>
      </p:grpSp>
      <p:grpSp>
        <p:nvGrpSpPr>
          <p:cNvPr id="18" name="Groupe 17">
            <a:extLst>
              <a:ext uri="{FF2B5EF4-FFF2-40B4-BE49-F238E27FC236}">
                <a16:creationId xmlns:a16="http://schemas.microsoft.com/office/drawing/2014/main" id="{ABF03749-010F-6335-6C42-557D43EA8E62}"/>
              </a:ext>
            </a:extLst>
          </p:cNvPr>
          <p:cNvGrpSpPr/>
          <p:nvPr/>
        </p:nvGrpSpPr>
        <p:grpSpPr>
          <a:xfrm>
            <a:off x="9640133" y="5394841"/>
            <a:ext cx="4196358" cy="1579126"/>
            <a:chOff x="9640133" y="5394841"/>
            <a:chExt cx="4196358" cy="1579126"/>
          </a:xfrm>
        </p:grpSpPr>
        <p:sp>
          <p:nvSpPr>
            <p:cNvPr id="12" name="Shape 7"/>
            <p:cNvSpPr/>
            <p:nvPr/>
          </p:nvSpPr>
          <p:spPr>
            <a:xfrm>
              <a:off x="9640133" y="5394841"/>
              <a:ext cx="510302" cy="510302"/>
            </a:xfrm>
            <a:prstGeom prst="roundRect">
              <a:avLst>
                <a:gd name="adj" fmla="val 18669"/>
              </a:avLst>
            </a:prstGeom>
            <a:solidFill>
              <a:srgbClr val="31136C"/>
            </a:solidFill>
            <a:ln w="7620">
              <a:solidFill>
                <a:srgbClr val="4A2C85"/>
              </a:solidFill>
              <a:prstDash val="solid"/>
            </a:ln>
          </p:spPr>
          <p:txBody>
            <a:bodyPr/>
            <a:lstStyle/>
            <a:p>
              <a:endParaRPr lang="fr-FR"/>
            </a:p>
          </p:txBody>
        </p:sp>
        <p:pic>
          <p:nvPicPr>
            <p:cNvPr id="13" name="Image 3" descr="preencoded.png"/>
            <p:cNvPicPr>
              <a:picLocks noChangeAspect="1"/>
            </p:cNvPicPr>
            <p:nvPr/>
          </p:nvPicPr>
          <p:blipFill>
            <a:blip r:embed="rId6"/>
            <a:stretch>
              <a:fillRect/>
            </a:stretch>
          </p:blipFill>
          <p:spPr>
            <a:xfrm>
              <a:off x="9725204" y="5437346"/>
              <a:ext cx="340162" cy="425291"/>
            </a:xfrm>
            <a:prstGeom prst="rect">
              <a:avLst/>
            </a:prstGeom>
          </p:spPr>
        </p:pic>
        <p:sp>
          <p:nvSpPr>
            <p:cNvPr id="14" name="Text 8"/>
            <p:cNvSpPr/>
            <p:nvPr/>
          </p:nvSpPr>
          <p:spPr>
            <a:xfrm>
              <a:off x="10377249" y="5394841"/>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DCD7E5"/>
                  </a:solidFill>
                  <a:latin typeface="Montserrat" pitchFamily="34" charset="0"/>
                  <a:ea typeface="Montserrat" pitchFamily="34" charset="-122"/>
                  <a:cs typeface="Montserrat" pitchFamily="34" charset="-120"/>
                </a:rPr>
                <a:t>Une Solution IA</a:t>
              </a:r>
              <a:endParaRPr lang="en-US" sz="2200" dirty="0"/>
            </a:p>
          </p:txBody>
        </p:sp>
        <p:sp>
          <p:nvSpPr>
            <p:cNvPr id="15" name="Text 9"/>
            <p:cNvSpPr/>
            <p:nvPr/>
          </p:nvSpPr>
          <p:spPr>
            <a:xfrm>
              <a:off x="10377249" y="5885259"/>
              <a:ext cx="3459242" cy="1088708"/>
            </a:xfrm>
            <a:prstGeom prst="rect">
              <a:avLst/>
            </a:prstGeom>
            <a:noFill/>
            <a:ln/>
          </p:spPr>
          <p:txBody>
            <a:bodyPr wrap="square" lIns="0" tIns="0" rIns="0" bIns="0" rtlCol="0" anchor="t"/>
            <a:lstStyle/>
            <a:p>
              <a:pPr marL="0" indent="0" algn="l">
                <a:lnSpc>
                  <a:spcPts val="2850"/>
                </a:lnSpc>
                <a:buNone/>
              </a:pPr>
              <a:r>
                <a:rPr lang="en-US" sz="1750" dirty="0">
                  <a:solidFill>
                    <a:srgbClr val="DCD7E5"/>
                  </a:solidFill>
                  <a:latin typeface="Heebo Light" pitchFamily="34" charset="0"/>
                  <a:ea typeface="Heebo Light" pitchFamily="34" charset="-122"/>
                  <a:cs typeface="Heebo Light" pitchFamily="34" charset="-120"/>
                </a:rPr>
                <a:t>Vigilio combine l'intelligence artificielle et l'alerte en temps réel pour une réponse plus rapide.</a:t>
              </a:r>
              <a:endParaRPr lang="en-US" sz="1750" dirty="0"/>
            </a:p>
          </p:txBody>
        </p:sp>
      </p:grpSp>
      <p:sp>
        <p:nvSpPr>
          <p:cNvPr id="19" name="Rectangle : coins arrondis 18">
            <a:extLst>
              <a:ext uri="{FF2B5EF4-FFF2-40B4-BE49-F238E27FC236}">
                <a16:creationId xmlns:a16="http://schemas.microsoft.com/office/drawing/2014/main" id="{C5325B9B-32F6-D2B2-A780-9911F08C0A93}"/>
              </a:ext>
            </a:extLst>
          </p:cNvPr>
          <p:cNvSpPr/>
          <p:nvPr/>
        </p:nvSpPr>
        <p:spPr>
          <a:xfrm>
            <a:off x="12910457" y="7837714"/>
            <a:ext cx="1556657" cy="250372"/>
          </a:xfrm>
          <a:prstGeom prst="round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strVal val="#ppt_w*0.70"/>
                                          </p:val>
                                        </p:tav>
                                        <p:tav tm="100000">
                                          <p:val>
                                            <p:strVal val="#ppt_w"/>
                                          </p:val>
                                        </p:tav>
                                      </p:tavLst>
                                    </p:anim>
                                    <p:anim calcmode="lin" valueType="num">
                                      <p:cBhvr>
                                        <p:cTn id="8" dur="1000" fill="hold"/>
                                        <p:tgtEl>
                                          <p:spTgt spid="3"/>
                                        </p:tgtEl>
                                        <p:attrNameLst>
                                          <p:attrName>ppt_h</p:attrName>
                                        </p:attrNameLst>
                                      </p:cBhvr>
                                      <p:tavLst>
                                        <p:tav tm="0">
                                          <p:val>
                                            <p:strVal val="#ppt_h"/>
                                          </p:val>
                                        </p:tav>
                                        <p:tav tm="100000">
                                          <p:val>
                                            <p:strVal val="#ppt_h"/>
                                          </p:val>
                                        </p:tav>
                                      </p:tavLst>
                                    </p:anim>
                                    <p:animEffect transition="in" filter="fade">
                                      <p:cBhvr>
                                        <p:cTn id="9" dur="1000"/>
                                        <p:tgtEl>
                                          <p:spTgt spid="3"/>
                                        </p:tgtEl>
                                      </p:cBhvr>
                                    </p:animEffect>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16"/>
                                        </p:tgtEl>
                                        <p:attrNameLst>
                                          <p:attrName>style.visibility</p:attrName>
                                        </p:attrNameLst>
                                      </p:cBhvr>
                                      <p:to>
                                        <p:strVal val="visible"/>
                                      </p:to>
                                    </p:set>
                                    <p:anim calcmode="lin" valueType="num">
                                      <p:cBhvr additive="base">
                                        <p:cTn id="14" dur="500" fill="hold"/>
                                        <p:tgtEl>
                                          <p:spTgt spid="16"/>
                                        </p:tgtEl>
                                        <p:attrNameLst>
                                          <p:attrName>ppt_x</p:attrName>
                                        </p:attrNameLst>
                                      </p:cBhvr>
                                      <p:tavLst>
                                        <p:tav tm="0">
                                          <p:val>
                                            <p:strVal val="#ppt_x"/>
                                          </p:val>
                                        </p:tav>
                                        <p:tav tm="100000">
                                          <p:val>
                                            <p:strVal val="#ppt_x"/>
                                          </p:val>
                                        </p:tav>
                                      </p:tavLst>
                                    </p:anim>
                                    <p:anim calcmode="lin" valueType="num">
                                      <p:cBhvr additive="base">
                                        <p:cTn id="15"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17"/>
                                        </p:tgtEl>
                                        <p:attrNameLst>
                                          <p:attrName>style.visibility</p:attrName>
                                        </p:attrNameLst>
                                      </p:cBhvr>
                                      <p:to>
                                        <p:strVal val="visible"/>
                                      </p:to>
                                    </p:set>
                                    <p:anim calcmode="lin" valueType="num">
                                      <p:cBhvr additive="base">
                                        <p:cTn id="20" dur="500" fill="hold"/>
                                        <p:tgtEl>
                                          <p:spTgt spid="17"/>
                                        </p:tgtEl>
                                        <p:attrNameLst>
                                          <p:attrName>ppt_x</p:attrName>
                                        </p:attrNameLst>
                                      </p:cBhvr>
                                      <p:tavLst>
                                        <p:tav tm="0">
                                          <p:val>
                                            <p:strVal val="#ppt_x"/>
                                          </p:val>
                                        </p:tav>
                                        <p:tav tm="100000">
                                          <p:val>
                                            <p:strVal val="#ppt_x"/>
                                          </p:val>
                                        </p:tav>
                                      </p:tavLst>
                                    </p:anim>
                                    <p:anim calcmode="lin" valueType="num">
                                      <p:cBhvr additive="base">
                                        <p:cTn id="21"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nodeType="clickEffect">
                                  <p:stCondLst>
                                    <p:cond delay="0"/>
                                  </p:stCondLst>
                                  <p:childTnLst>
                                    <p:set>
                                      <p:cBhvr>
                                        <p:cTn id="25" dur="1" fill="hold">
                                          <p:stCondLst>
                                            <p:cond delay="0"/>
                                          </p:stCondLst>
                                        </p:cTn>
                                        <p:tgtEl>
                                          <p:spTgt spid="18"/>
                                        </p:tgtEl>
                                        <p:attrNameLst>
                                          <p:attrName>style.visibility</p:attrName>
                                        </p:attrNameLst>
                                      </p:cBhvr>
                                      <p:to>
                                        <p:strVal val="visible"/>
                                      </p:to>
                                    </p:set>
                                    <p:anim calcmode="lin" valueType="num">
                                      <p:cBhvr additive="base">
                                        <p:cTn id="26" dur="500" fill="hold"/>
                                        <p:tgtEl>
                                          <p:spTgt spid="18"/>
                                        </p:tgtEl>
                                        <p:attrNameLst>
                                          <p:attrName>ppt_x</p:attrName>
                                        </p:attrNameLst>
                                      </p:cBhvr>
                                      <p:tavLst>
                                        <p:tav tm="0">
                                          <p:val>
                                            <p:strVal val="#ppt_x"/>
                                          </p:val>
                                        </p:tav>
                                        <p:tav tm="100000">
                                          <p:val>
                                            <p:strVal val="#ppt_x"/>
                                          </p:val>
                                        </p:tav>
                                      </p:tavLst>
                                    </p:anim>
                                    <p:anim calcmode="lin" valueType="num">
                                      <p:cBhvr additive="base">
                                        <p:cTn id="27"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grpSp>
        <p:nvGrpSpPr>
          <p:cNvPr id="11" name="Groupe 10">
            <a:extLst>
              <a:ext uri="{FF2B5EF4-FFF2-40B4-BE49-F238E27FC236}">
                <a16:creationId xmlns:a16="http://schemas.microsoft.com/office/drawing/2014/main" id="{D5BF9A90-EF21-D82C-F2C1-3F1561826909}"/>
              </a:ext>
            </a:extLst>
          </p:cNvPr>
          <p:cNvGrpSpPr/>
          <p:nvPr/>
        </p:nvGrpSpPr>
        <p:grpSpPr>
          <a:xfrm>
            <a:off x="793790" y="2358509"/>
            <a:ext cx="13065442" cy="3308509"/>
            <a:chOff x="793790" y="2358509"/>
            <a:chExt cx="13065442" cy="3308509"/>
          </a:xfrm>
        </p:grpSpPr>
        <p:sp>
          <p:nvSpPr>
            <p:cNvPr id="2" name="Text 0"/>
            <p:cNvSpPr/>
            <p:nvPr/>
          </p:nvSpPr>
          <p:spPr>
            <a:xfrm>
              <a:off x="793790" y="2358509"/>
              <a:ext cx="9151620" cy="708779"/>
            </a:xfrm>
            <a:prstGeom prst="rect">
              <a:avLst/>
            </a:prstGeom>
            <a:noFill/>
            <a:ln/>
          </p:spPr>
          <p:txBody>
            <a:bodyPr wrap="none" lIns="0" tIns="0" rIns="0" bIns="0" rtlCol="0" anchor="t"/>
            <a:lstStyle/>
            <a:p>
              <a:pPr marL="0" indent="0" algn="l">
                <a:lnSpc>
                  <a:spcPts val="5550"/>
                </a:lnSpc>
                <a:buNone/>
              </a:pPr>
              <a:r>
                <a:rPr lang="en-US" sz="4450" b="1" dirty="0">
                  <a:solidFill>
                    <a:srgbClr val="F2F0F4"/>
                  </a:solidFill>
                  <a:latin typeface="Montserrat" pitchFamily="34" charset="0"/>
                  <a:ea typeface="Montserrat" pitchFamily="34" charset="-122"/>
                  <a:cs typeface="Montserrat" pitchFamily="34" charset="-120"/>
                </a:rPr>
                <a:t>La Méthodologie Derrière Vigilio</a:t>
              </a:r>
              <a:endParaRPr lang="en-US" sz="4450" b="1" dirty="0"/>
            </a:p>
          </p:txBody>
        </p:sp>
        <p:sp>
          <p:nvSpPr>
            <p:cNvPr id="3" name="Text 1"/>
            <p:cNvSpPr/>
            <p:nvPr/>
          </p:nvSpPr>
          <p:spPr>
            <a:xfrm>
              <a:off x="793790" y="3634264"/>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F2F0F4"/>
                  </a:solidFill>
                  <a:latin typeface="Montserrat" pitchFamily="34" charset="0"/>
                  <a:ea typeface="Montserrat" pitchFamily="34" charset="-122"/>
                  <a:cs typeface="Montserrat" pitchFamily="34" charset="-120"/>
                </a:rPr>
                <a:t>Classification</a:t>
              </a:r>
              <a:endParaRPr lang="en-US" sz="2200" dirty="0"/>
            </a:p>
          </p:txBody>
        </p:sp>
        <p:sp>
          <p:nvSpPr>
            <p:cNvPr id="4" name="Text 2"/>
            <p:cNvSpPr/>
            <p:nvPr/>
          </p:nvSpPr>
          <p:spPr>
            <a:xfrm>
              <a:off x="793790" y="4215408"/>
              <a:ext cx="2845594" cy="1088708"/>
            </a:xfrm>
            <a:prstGeom prst="rect">
              <a:avLst/>
            </a:prstGeom>
            <a:noFill/>
            <a:ln/>
          </p:spPr>
          <p:txBody>
            <a:bodyPr wrap="square" lIns="0" tIns="0" rIns="0" bIns="0" rtlCol="0" anchor="t"/>
            <a:lstStyle/>
            <a:p>
              <a:pPr marL="0" indent="0" algn="l">
                <a:lnSpc>
                  <a:spcPts val="2850"/>
                </a:lnSpc>
                <a:buNone/>
              </a:pPr>
              <a:r>
                <a:rPr lang="en-US" sz="1750" dirty="0">
                  <a:solidFill>
                    <a:srgbClr val="DCD7E5"/>
                  </a:solidFill>
                  <a:latin typeface="Heebo Light" pitchFamily="34" charset="0"/>
                  <a:ea typeface="Heebo Light" pitchFamily="34" charset="-122"/>
                  <a:cs typeface="Heebo Light" pitchFamily="34" charset="-120"/>
                </a:rPr>
                <a:t>Classification binaire (Accident/Non-Accident) via vision par ordinateur.</a:t>
              </a:r>
              <a:endParaRPr lang="en-US" sz="1750" dirty="0"/>
            </a:p>
          </p:txBody>
        </p:sp>
        <p:sp>
          <p:nvSpPr>
            <p:cNvPr id="5" name="Text 3"/>
            <p:cNvSpPr/>
            <p:nvPr/>
          </p:nvSpPr>
          <p:spPr>
            <a:xfrm>
              <a:off x="4200406" y="3634264"/>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F2F0F4"/>
                  </a:solidFill>
                  <a:latin typeface="Montserrat" pitchFamily="34" charset="0"/>
                  <a:ea typeface="Montserrat" pitchFamily="34" charset="-122"/>
                  <a:cs typeface="Montserrat" pitchFamily="34" charset="-120"/>
                </a:rPr>
                <a:t>Technologie</a:t>
              </a:r>
              <a:endParaRPr lang="en-US" sz="2200" dirty="0"/>
            </a:p>
          </p:txBody>
        </p:sp>
        <p:sp>
          <p:nvSpPr>
            <p:cNvPr id="6" name="Text 4"/>
            <p:cNvSpPr/>
            <p:nvPr/>
          </p:nvSpPr>
          <p:spPr>
            <a:xfrm>
              <a:off x="4200406" y="4215408"/>
              <a:ext cx="2845594" cy="1088708"/>
            </a:xfrm>
            <a:prstGeom prst="rect">
              <a:avLst/>
            </a:prstGeom>
            <a:noFill/>
            <a:ln/>
          </p:spPr>
          <p:txBody>
            <a:bodyPr wrap="square" lIns="0" tIns="0" rIns="0" bIns="0" rtlCol="0" anchor="t"/>
            <a:lstStyle/>
            <a:p>
              <a:pPr marL="0" indent="0" algn="l">
                <a:lnSpc>
                  <a:spcPts val="2850"/>
                </a:lnSpc>
                <a:buNone/>
              </a:pPr>
              <a:r>
                <a:rPr lang="en-US" sz="1750" dirty="0">
                  <a:solidFill>
                    <a:srgbClr val="DCD7E5"/>
                  </a:solidFill>
                  <a:latin typeface="Heebo Light" pitchFamily="34" charset="0"/>
                  <a:ea typeface="Heebo Light" pitchFamily="34" charset="-122"/>
                  <a:cs typeface="Heebo Light" pitchFamily="34" charset="-120"/>
                </a:rPr>
                <a:t>Utilisation de réseaux de neurones convolutifs (CNN) pour l'analyse d'images.</a:t>
              </a:r>
              <a:endParaRPr lang="en-US" sz="1750" dirty="0"/>
            </a:p>
          </p:txBody>
        </p:sp>
        <p:sp>
          <p:nvSpPr>
            <p:cNvPr id="7" name="Text 5"/>
            <p:cNvSpPr/>
            <p:nvPr/>
          </p:nvSpPr>
          <p:spPr>
            <a:xfrm>
              <a:off x="7607022" y="3634264"/>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F2F0F4"/>
                  </a:solidFill>
                  <a:latin typeface="Montserrat" pitchFamily="34" charset="0"/>
                  <a:ea typeface="Montserrat" pitchFamily="34" charset="-122"/>
                  <a:cs typeface="Montserrat" pitchFamily="34" charset="-120"/>
                </a:rPr>
                <a:t>Framework</a:t>
              </a:r>
              <a:endParaRPr lang="en-US" sz="2200" dirty="0"/>
            </a:p>
          </p:txBody>
        </p:sp>
        <p:sp>
          <p:nvSpPr>
            <p:cNvPr id="8" name="Text 6"/>
            <p:cNvSpPr/>
            <p:nvPr/>
          </p:nvSpPr>
          <p:spPr>
            <a:xfrm>
              <a:off x="7607022" y="4215408"/>
              <a:ext cx="2845594" cy="1088708"/>
            </a:xfrm>
            <a:prstGeom prst="rect">
              <a:avLst/>
            </a:prstGeom>
            <a:noFill/>
            <a:ln/>
          </p:spPr>
          <p:txBody>
            <a:bodyPr wrap="square" lIns="0" tIns="0" rIns="0" bIns="0" rtlCol="0" anchor="t"/>
            <a:lstStyle/>
            <a:p>
              <a:pPr marL="0" indent="0" algn="l">
                <a:lnSpc>
                  <a:spcPts val="2850"/>
                </a:lnSpc>
                <a:buNone/>
              </a:pPr>
              <a:r>
                <a:rPr lang="en-US" sz="1750" dirty="0">
                  <a:solidFill>
                    <a:srgbClr val="DCD7E5"/>
                  </a:solidFill>
                  <a:latin typeface="Heebo Light" pitchFamily="34" charset="0"/>
                  <a:ea typeface="Heebo Light" pitchFamily="34" charset="-122"/>
                  <a:cs typeface="Heebo Light" pitchFamily="34" charset="-120"/>
                </a:rPr>
                <a:t>Implémentation avec Fastai et Python, assurant flexibilité et efficacité.</a:t>
              </a:r>
              <a:endParaRPr lang="en-US" sz="1750" dirty="0"/>
            </a:p>
          </p:txBody>
        </p:sp>
        <p:sp>
          <p:nvSpPr>
            <p:cNvPr id="9" name="Text 7"/>
            <p:cNvSpPr/>
            <p:nvPr/>
          </p:nvSpPr>
          <p:spPr>
            <a:xfrm>
              <a:off x="11013638" y="3634264"/>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F2F0F4"/>
                  </a:solidFill>
                  <a:latin typeface="Montserrat" pitchFamily="34" charset="0"/>
                  <a:ea typeface="Montserrat" pitchFamily="34" charset="-122"/>
                  <a:cs typeface="Montserrat" pitchFamily="34" charset="-120"/>
                </a:rPr>
                <a:t>Alerte</a:t>
              </a:r>
              <a:endParaRPr lang="en-US" sz="2200" dirty="0"/>
            </a:p>
          </p:txBody>
        </p:sp>
        <p:sp>
          <p:nvSpPr>
            <p:cNvPr id="10" name="Text 8"/>
            <p:cNvSpPr/>
            <p:nvPr/>
          </p:nvSpPr>
          <p:spPr>
            <a:xfrm>
              <a:off x="11013638" y="4215408"/>
              <a:ext cx="2845594" cy="1451610"/>
            </a:xfrm>
            <a:prstGeom prst="rect">
              <a:avLst/>
            </a:prstGeom>
            <a:noFill/>
            <a:ln/>
          </p:spPr>
          <p:txBody>
            <a:bodyPr wrap="square" lIns="0" tIns="0" rIns="0" bIns="0" rtlCol="0" anchor="t"/>
            <a:lstStyle/>
            <a:p>
              <a:pPr marL="0" indent="0" algn="l">
                <a:lnSpc>
                  <a:spcPts val="2850"/>
                </a:lnSpc>
                <a:buNone/>
              </a:pPr>
              <a:r>
                <a:rPr lang="en-US" sz="1750" dirty="0">
                  <a:solidFill>
                    <a:srgbClr val="DCD7E5"/>
                  </a:solidFill>
                  <a:latin typeface="Heebo Light" pitchFamily="34" charset="0"/>
                  <a:ea typeface="Heebo Light" pitchFamily="34" charset="-122"/>
                  <a:cs typeface="Heebo Light" pitchFamily="34" charset="-120"/>
                </a:rPr>
                <a:t>Intégration à un système d'alerte automatique en temps réel (e-mails via SMTP).</a:t>
              </a:r>
              <a:endParaRPr lang="en-US" sz="1750" dirty="0"/>
            </a:p>
          </p:txBody>
        </p:sp>
      </p:grpSp>
      <p:sp>
        <p:nvSpPr>
          <p:cNvPr id="12" name="Rectangle : coins arrondis 11">
            <a:extLst>
              <a:ext uri="{FF2B5EF4-FFF2-40B4-BE49-F238E27FC236}">
                <a16:creationId xmlns:a16="http://schemas.microsoft.com/office/drawing/2014/main" id="{4B49F38F-1433-0077-8548-7D0EB7AC5865}"/>
              </a:ext>
            </a:extLst>
          </p:cNvPr>
          <p:cNvSpPr/>
          <p:nvPr/>
        </p:nvSpPr>
        <p:spPr>
          <a:xfrm>
            <a:off x="12910457" y="7837714"/>
            <a:ext cx="1556657" cy="250372"/>
          </a:xfrm>
          <a:prstGeom prst="round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p:tgtEl>
                                          <p:spTgt spid="11"/>
                                        </p:tgtEl>
                                        <p:attrNameLst>
                                          <p:attrName>ppt_x</p:attrName>
                                        </p:attrNameLst>
                                      </p:cBhvr>
                                      <p:tavLst>
                                        <p:tav tm="0">
                                          <p:val>
                                            <p:strVal val="#ppt_x-#ppt_w*1.125000"/>
                                          </p:val>
                                        </p:tav>
                                        <p:tav tm="100000">
                                          <p:val>
                                            <p:strVal val="#ppt_x"/>
                                          </p:val>
                                        </p:tav>
                                      </p:tavLst>
                                    </p:anim>
                                    <p:animEffect transition="in" filter="wipe(right)">
                                      <p:cBhvr>
                                        <p:cTn id="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159341" y="680918"/>
            <a:ext cx="7798117" cy="1201817"/>
          </a:xfrm>
          <a:prstGeom prst="rect">
            <a:avLst/>
          </a:prstGeom>
          <a:noFill/>
          <a:ln/>
        </p:spPr>
        <p:txBody>
          <a:bodyPr wrap="square" lIns="0" tIns="0" rIns="0" bIns="0" rtlCol="0" anchor="t"/>
          <a:lstStyle/>
          <a:p>
            <a:pPr marL="0" indent="0" algn="l">
              <a:lnSpc>
                <a:spcPts val="4700"/>
              </a:lnSpc>
              <a:buNone/>
            </a:pPr>
            <a:r>
              <a:rPr lang="en-US" sz="3750" b="1" dirty="0">
                <a:solidFill>
                  <a:srgbClr val="F2F0F4"/>
                </a:solidFill>
                <a:latin typeface="Montserrat" pitchFamily="34" charset="0"/>
                <a:ea typeface="Montserrat" pitchFamily="34" charset="-122"/>
                <a:cs typeface="Montserrat" pitchFamily="34" charset="-120"/>
              </a:rPr>
              <a:t>Analyse Approfondie des Données</a:t>
            </a:r>
            <a:endParaRPr lang="en-US" sz="3750" b="1" dirty="0"/>
          </a:p>
        </p:txBody>
      </p:sp>
      <p:sp>
        <p:nvSpPr>
          <p:cNvPr id="4" name="Shape 1"/>
          <p:cNvSpPr/>
          <p:nvPr/>
        </p:nvSpPr>
        <p:spPr>
          <a:xfrm>
            <a:off x="5684207" y="2215929"/>
            <a:ext cx="7798117" cy="1430893"/>
          </a:xfrm>
          <a:prstGeom prst="roundRect">
            <a:avLst>
              <a:gd name="adj" fmla="val 5644"/>
            </a:avLst>
          </a:prstGeom>
          <a:solidFill>
            <a:srgbClr val="31136C"/>
          </a:solidFill>
          <a:ln w="7620">
            <a:solidFill>
              <a:srgbClr val="4A2C85"/>
            </a:solidFill>
            <a:prstDash val="solid"/>
          </a:ln>
        </p:spPr>
        <p:txBody>
          <a:bodyPr/>
          <a:lstStyle/>
          <a:p>
            <a:endParaRPr lang="fr-FR" dirty="0"/>
          </a:p>
        </p:txBody>
      </p:sp>
      <p:grpSp>
        <p:nvGrpSpPr>
          <p:cNvPr id="21" name="Groupe 20">
            <a:extLst>
              <a:ext uri="{FF2B5EF4-FFF2-40B4-BE49-F238E27FC236}">
                <a16:creationId xmlns:a16="http://schemas.microsoft.com/office/drawing/2014/main" id="{F6780813-E1DB-E974-7A49-C7FEEF942E81}"/>
              </a:ext>
            </a:extLst>
          </p:cNvPr>
          <p:cNvGrpSpPr/>
          <p:nvPr/>
        </p:nvGrpSpPr>
        <p:grpSpPr>
          <a:xfrm>
            <a:off x="5955833" y="2388941"/>
            <a:ext cx="7407269" cy="1022116"/>
            <a:chOff x="6690944" y="2379976"/>
            <a:chExt cx="7407269" cy="1022116"/>
          </a:xfrm>
        </p:grpSpPr>
        <p:sp>
          <p:nvSpPr>
            <p:cNvPr id="5" name="Text 2"/>
            <p:cNvSpPr/>
            <p:nvPr/>
          </p:nvSpPr>
          <p:spPr>
            <a:xfrm>
              <a:off x="6690944" y="2379976"/>
              <a:ext cx="2403634" cy="300395"/>
            </a:xfrm>
            <a:prstGeom prst="rect">
              <a:avLst/>
            </a:prstGeom>
            <a:noFill/>
            <a:ln/>
          </p:spPr>
          <p:txBody>
            <a:bodyPr wrap="none" lIns="0" tIns="0" rIns="0" bIns="0" rtlCol="0" anchor="t"/>
            <a:lstStyle/>
            <a:p>
              <a:pPr marL="0" indent="0" algn="l">
                <a:lnSpc>
                  <a:spcPts val="2350"/>
                </a:lnSpc>
                <a:buNone/>
              </a:pPr>
              <a:r>
                <a:rPr lang="en-US" sz="1850" dirty="0">
                  <a:solidFill>
                    <a:srgbClr val="DCD7E5"/>
                  </a:solidFill>
                  <a:latin typeface="Montserrat" pitchFamily="34" charset="0"/>
                  <a:ea typeface="Montserrat" pitchFamily="34" charset="-122"/>
                  <a:cs typeface="Montserrat" pitchFamily="34" charset="-120"/>
                </a:rPr>
                <a:t>Jeu de Données</a:t>
              </a:r>
              <a:endParaRPr lang="en-US" sz="1850" dirty="0"/>
            </a:p>
          </p:txBody>
        </p:sp>
        <p:sp>
          <p:nvSpPr>
            <p:cNvPr id="6" name="Text 3"/>
            <p:cNvSpPr/>
            <p:nvPr/>
          </p:nvSpPr>
          <p:spPr>
            <a:xfrm>
              <a:off x="6699907" y="2786777"/>
              <a:ext cx="7398306" cy="615315"/>
            </a:xfrm>
            <a:prstGeom prst="rect">
              <a:avLst/>
            </a:prstGeom>
            <a:noFill/>
            <a:ln/>
          </p:spPr>
          <p:txBody>
            <a:bodyPr wrap="square" lIns="0" tIns="0" rIns="0" bIns="0" rtlCol="0" anchor="t"/>
            <a:lstStyle/>
            <a:p>
              <a:pPr marL="0" indent="0" algn="l">
                <a:lnSpc>
                  <a:spcPts val="2400"/>
                </a:lnSpc>
                <a:buNone/>
              </a:pPr>
              <a:r>
                <a:rPr lang="en-US" sz="1500" dirty="0">
                  <a:solidFill>
                    <a:srgbClr val="DCD7E5"/>
                  </a:solidFill>
                  <a:latin typeface="Heebo Light" pitchFamily="34" charset="0"/>
                  <a:ea typeface="Heebo Light" pitchFamily="34" charset="-122"/>
                  <a:cs typeface="Heebo Light" pitchFamily="34" charset="-120"/>
                </a:rPr>
                <a:t>Environ 3500 images étiquetées, provenant de sources diverses comme DuckDuckgo et serpAPI.</a:t>
              </a:r>
              <a:endParaRPr lang="en-US" sz="1500" dirty="0"/>
            </a:p>
          </p:txBody>
        </p:sp>
      </p:grpSp>
      <p:sp>
        <p:nvSpPr>
          <p:cNvPr id="7" name="Shape 4"/>
          <p:cNvSpPr/>
          <p:nvPr/>
        </p:nvSpPr>
        <p:spPr>
          <a:xfrm>
            <a:off x="6159341" y="3794284"/>
            <a:ext cx="7798117" cy="1123236"/>
          </a:xfrm>
          <a:prstGeom prst="roundRect">
            <a:avLst>
              <a:gd name="adj" fmla="val 7190"/>
            </a:avLst>
          </a:prstGeom>
          <a:solidFill>
            <a:srgbClr val="31136C"/>
          </a:solidFill>
          <a:ln w="7620">
            <a:solidFill>
              <a:srgbClr val="4A2C85"/>
            </a:solidFill>
            <a:prstDash val="solid"/>
          </a:ln>
        </p:spPr>
        <p:txBody>
          <a:bodyPr/>
          <a:lstStyle/>
          <a:p>
            <a:endParaRPr lang="fr-FR"/>
          </a:p>
        </p:txBody>
      </p:sp>
      <p:sp>
        <p:nvSpPr>
          <p:cNvPr id="8" name="Text 5"/>
          <p:cNvSpPr/>
          <p:nvPr/>
        </p:nvSpPr>
        <p:spPr>
          <a:xfrm>
            <a:off x="6359247" y="3994190"/>
            <a:ext cx="2403634" cy="300395"/>
          </a:xfrm>
          <a:prstGeom prst="rect">
            <a:avLst/>
          </a:prstGeom>
          <a:noFill/>
          <a:ln/>
        </p:spPr>
        <p:txBody>
          <a:bodyPr wrap="none" lIns="0" tIns="0" rIns="0" bIns="0" rtlCol="0" anchor="t"/>
          <a:lstStyle/>
          <a:p>
            <a:pPr marL="0" indent="0" algn="l">
              <a:lnSpc>
                <a:spcPts val="2350"/>
              </a:lnSpc>
              <a:buNone/>
            </a:pPr>
            <a:r>
              <a:rPr lang="en-US" sz="1850" dirty="0">
                <a:solidFill>
                  <a:srgbClr val="DCD7E5"/>
                </a:solidFill>
                <a:latin typeface="Montserrat" pitchFamily="34" charset="0"/>
                <a:ea typeface="Montserrat" pitchFamily="34" charset="-122"/>
                <a:cs typeface="Montserrat" pitchFamily="34" charset="-120"/>
              </a:rPr>
              <a:t>Prétraitement</a:t>
            </a:r>
            <a:endParaRPr lang="en-US" sz="1850" dirty="0"/>
          </a:p>
        </p:txBody>
      </p:sp>
      <p:sp>
        <p:nvSpPr>
          <p:cNvPr id="9" name="Text 6"/>
          <p:cNvSpPr/>
          <p:nvPr/>
        </p:nvSpPr>
        <p:spPr>
          <a:xfrm>
            <a:off x="6359247" y="4409956"/>
            <a:ext cx="7398306" cy="307658"/>
          </a:xfrm>
          <a:prstGeom prst="rect">
            <a:avLst/>
          </a:prstGeom>
          <a:noFill/>
          <a:ln/>
        </p:spPr>
        <p:txBody>
          <a:bodyPr wrap="none" lIns="0" tIns="0" rIns="0" bIns="0" rtlCol="0" anchor="t"/>
          <a:lstStyle/>
          <a:p>
            <a:pPr marL="0" indent="0" algn="l">
              <a:lnSpc>
                <a:spcPts val="2400"/>
              </a:lnSpc>
              <a:buNone/>
            </a:pPr>
            <a:r>
              <a:rPr lang="en-US" sz="1500" dirty="0">
                <a:solidFill>
                  <a:srgbClr val="DCD7E5"/>
                </a:solidFill>
                <a:latin typeface="Heebo Light" pitchFamily="34" charset="0"/>
                <a:ea typeface="Heebo Light" pitchFamily="34" charset="-122"/>
                <a:cs typeface="Heebo Light" pitchFamily="34" charset="-120"/>
              </a:rPr>
              <a:t>Redimensionnement, augmentation, et nettoyage méticuleux des données.</a:t>
            </a:r>
            <a:endParaRPr lang="en-US" sz="1500" dirty="0"/>
          </a:p>
        </p:txBody>
      </p:sp>
      <p:sp>
        <p:nvSpPr>
          <p:cNvPr id="10" name="Shape 7"/>
          <p:cNvSpPr/>
          <p:nvPr/>
        </p:nvSpPr>
        <p:spPr>
          <a:xfrm>
            <a:off x="5675243" y="5109805"/>
            <a:ext cx="7798117" cy="1123236"/>
          </a:xfrm>
          <a:prstGeom prst="roundRect">
            <a:avLst>
              <a:gd name="adj" fmla="val 7190"/>
            </a:avLst>
          </a:prstGeom>
          <a:solidFill>
            <a:srgbClr val="31136C"/>
          </a:solidFill>
          <a:ln w="7620">
            <a:solidFill>
              <a:srgbClr val="4A2C85"/>
            </a:solidFill>
            <a:prstDash val="solid"/>
          </a:ln>
        </p:spPr>
        <p:txBody>
          <a:bodyPr/>
          <a:lstStyle/>
          <a:p>
            <a:endParaRPr lang="fr-FR" dirty="0"/>
          </a:p>
        </p:txBody>
      </p:sp>
      <p:sp>
        <p:nvSpPr>
          <p:cNvPr id="11" name="Text 8"/>
          <p:cNvSpPr/>
          <p:nvPr/>
        </p:nvSpPr>
        <p:spPr>
          <a:xfrm>
            <a:off x="5875149" y="5309711"/>
            <a:ext cx="2403634" cy="300395"/>
          </a:xfrm>
          <a:prstGeom prst="rect">
            <a:avLst/>
          </a:prstGeom>
          <a:noFill/>
          <a:ln/>
        </p:spPr>
        <p:txBody>
          <a:bodyPr wrap="none" lIns="0" tIns="0" rIns="0" bIns="0" rtlCol="0" anchor="t"/>
          <a:lstStyle/>
          <a:p>
            <a:pPr marL="0" indent="0" algn="l">
              <a:lnSpc>
                <a:spcPts val="2350"/>
              </a:lnSpc>
              <a:buNone/>
            </a:pPr>
            <a:r>
              <a:rPr lang="en-US" sz="1850" dirty="0">
                <a:solidFill>
                  <a:srgbClr val="DCD7E5"/>
                </a:solidFill>
                <a:latin typeface="Montserrat" pitchFamily="34" charset="0"/>
                <a:ea typeface="Montserrat" pitchFamily="34" charset="-122"/>
                <a:cs typeface="Montserrat" pitchFamily="34" charset="-120"/>
              </a:rPr>
              <a:t>Répartition</a:t>
            </a:r>
            <a:endParaRPr lang="en-US" sz="1850" dirty="0"/>
          </a:p>
        </p:txBody>
      </p:sp>
      <p:sp>
        <p:nvSpPr>
          <p:cNvPr id="12" name="Text 9"/>
          <p:cNvSpPr/>
          <p:nvPr/>
        </p:nvSpPr>
        <p:spPr>
          <a:xfrm>
            <a:off x="5875149" y="5725477"/>
            <a:ext cx="7398306" cy="307658"/>
          </a:xfrm>
          <a:prstGeom prst="rect">
            <a:avLst/>
          </a:prstGeom>
          <a:noFill/>
          <a:ln/>
        </p:spPr>
        <p:txBody>
          <a:bodyPr wrap="none" lIns="0" tIns="0" rIns="0" bIns="0" rtlCol="0" anchor="t"/>
          <a:lstStyle/>
          <a:p>
            <a:pPr marL="0" indent="0" algn="l">
              <a:lnSpc>
                <a:spcPts val="2400"/>
              </a:lnSpc>
              <a:buNone/>
            </a:pPr>
            <a:r>
              <a:rPr lang="en-US" sz="1500" dirty="0">
                <a:solidFill>
                  <a:srgbClr val="DCD7E5"/>
                </a:solidFill>
                <a:latin typeface="Heebo Light" pitchFamily="34" charset="0"/>
                <a:ea typeface="Heebo Light" pitchFamily="34" charset="-122"/>
                <a:cs typeface="Heebo Light" pitchFamily="34" charset="-120"/>
              </a:rPr>
              <a:t>Répartition stratégique : 80% pour l'entraînement, 20% pour les tests.</a:t>
            </a:r>
            <a:endParaRPr lang="en-US" sz="1500" dirty="0"/>
          </a:p>
        </p:txBody>
      </p:sp>
      <p:sp>
        <p:nvSpPr>
          <p:cNvPr id="13" name="Shape 10"/>
          <p:cNvSpPr/>
          <p:nvPr/>
        </p:nvSpPr>
        <p:spPr>
          <a:xfrm>
            <a:off x="6159341" y="6425326"/>
            <a:ext cx="7798117" cy="1123236"/>
          </a:xfrm>
          <a:prstGeom prst="roundRect">
            <a:avLst>
              <a:gd name="adj" fmla="val 7190"/>
            </a:avLst>
          </a:prstGeom>
          <a:solidFill>
            <a:srgbClr val="31136C"/>
          </a:solidFill>
          <a:ln w="7620">
            <a:solidFill>
              <a:srgbClr val="4A2C85"/>
            </a:solidFill>
            <a:prstDash val="solid"/>
          </a:ln>
        </p:spPr>
        <p:txBody>
          <a:bodyPr/>
          <a:lstStyle/>
          <a:p>
            <a:endParaRPr lang="fr-FR"/>
          </a:p>
        </p:txBody>
      </p:sp>
      <p:sp>
        <p:nvSpPr>
          <p:cNvPr id="14" name="Text 11"/>
          <p:cNvSpPr/>
          <p:nvPr/>
        </p:nvSpPr>
        <p:spPr>
          <a:xfrm>
            <a:off x="6359247" y="6625232"/>
            <a:ext cx="2403634" cy="300395"/>
          </a:xfrm>
          <a:prstGeom prst="rect">
            <a:avLst/>
          </a:prstGeom>
          <a:noFill/>
          <a:ln/>
        </p:spPr>
        <p:txBody>
          <a:bodyPr wrap="none" lIns="0" tIns="0" rIns="0" bIns="0" rtlCol="0" anchor="t"/>
          <a:lstStyle/>
          <a:p>
            <a:pPr marL="0" indent="0" algn="l">
              <a:lnSpc>
                <a:spcPts val="2350"/>
              </a:lnSpc>
              <a:buNone/>
            </a:pPr>
            <a:r>
              <a:rPr lang="en-US" sz="1850" dirty="0">
                <a:solidFill>
                  <a:srgbClr val="DCD7E5"/>
                </a:solidFill>
                <a:latin typeface="Montserrat" pitchFamily="34" charset="0"/>
                <a:ea typeface="Montserrat" pitchFamily="34" charset="-122"/>
                <a:cs typeface="Montserrat" pitchFamily="34" charset="-120"/>
              </a:rPr>
              <a:t>Imagerie</a:t>
            </a:r>
            <a:endParaRPr lang="en-US" sz="1850" dirty="0"/>
          </a:p>
        </p:txBody>
      </p:sp>
      <p:sp>
        <p:nvSpPr>
          <p:cNvPr id="15" name="Text 12"/>
          <p:cNvSpPr/>
          <p:nvPr/>
        </p:nvSpPr>
        <p:spPr>
          <a:xfrm>
            <a:off x="6359247" y="7040998"/>
            <a:ext cx="7398306" cy="307658"/>
          </a:xfrm>
          <a:prstGeom prst="rect">
            <a:avLst/>
          </a:prstGeom>
          <a:noFill/>
          <a:ln/>
        </p:spPr>
        <p:txBody>
          <a:bodyPr wrap="none" lIns="0" tIns="0" rIns="0" bIns="0" rtlCol="0" anchor="t"/>
          <a:lstStyle/>
          <a:p>
            <a:pPr marL="0" indent="0" algn="l">
              <a:lnSpc>
                <a:spcPts val="2400"/>
              </a:lnSpc>
              <a:buNone/>
            </a:pPr>
            <a:r>
              <a:rPr lang="en-US" sz="1500" dirty="0">
                <a:solidFill>
                  <a:srgbClr val="DCD7E5"/>
                </a:solidFill>
                <a:latin typeface="Heebo Light" pitchFamily="34" charset="0"/>
                <a:ea typeface="Heebo Light" pitchFamily="34" charset="-122"/>
                <a:cs typeface="Heebo Light" pitchFamily="34" charset="-120"/>
              </a:rPr>
              <a:t>Imagerie diversifiée couvrant différentes conditions de trafic et moments de la journée.</a:t>
            </a:r>
            <a:endParaRPr lang="en-US" sz="1500" dirty="0"/>
          </a:p>
        </p:txBody>
      </p:sp>
      <p:sp>
        <p:nvSpPr>
          <p:cNvPr id="16" name="Rectangle : coins arrondis 15">
            <a:extLst>
              <a:ext uri="{FF2B5EF4-FFF2-40B4-BE49-F238E27FC236}">
                <a16:creationId xmlns:a16="http://schemas.microsoft.com/office/drawing/2014/main" id="{EF686B79-F1E3-14CD-0CE8-757531A724F5}"/>
              </a:ext>
            </a:extLst>
          </p:cNvPr>
          <p:cNvSpPr/>
          <p:nvPr/>
        </p:nvSpPr>
        <p:spPr>
          <a:xfrm>
            <a:off x="12910457" y="7837714"/>
            <a:ext cx="1556657" cy="250372"/>
          </a:xfrm>
          <a:prstGeom prst="round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0" presetClass="emph" presetSubtype="0" fill="hold" grpId="0" nodeType="clickEffect">
                                  <p:stCondLst>
                                    <p:cond delay="0"/>
                                  </p:stCondLst>
                                  <p:childTnLst>
                                    <p:animClr clrSpc="hsl" dir="cw">
                                      <p:cBhvr override="childStyle">
                                        <p:cTn id="6" dur="500" fill="hold"/>
                                        <p:tgtEl>
                                          <p:spTgt spid="4"/>
                                        </p:tgtEl>
                                        <p:attrNameLst>
                                          <p:attrName>style.color</p:attrName>
                                        </p:attrNameLst>
                                      </p:cBhvr>
                                      <p:by>
                                        <p:hsl h="0" s="12549" l="25098"/>
                                      </p:by>
                                    </p:animClr>
                                    <p:animClr clrSpc="hsl" dir="cw">
                                      <p:cBhvr>
                                        <p:cTn id="7" dur="500" fill="hold"/>
                                        <p:tgtEl>
                                          <p:spTgt spid="4"/>
                                        </p:tgtEl>
                                        <p:attrNameLst>
                                          <p:attrName>fillcolor</p:attrName>
                                        </p:attrNameLst>
                                      </p:cBhvr>
                                      <p:by>
                                        <p:hsl h="0" s="12549" l="25098"/>
                                      </p:by>
                                    </p:animClr>
                                    <p:animClr clrSpc="hsl" dir="cw">
                                      <p:cBhvr>
                                        <p:cTn id="8" dur="500" fill="hold"/>
                                        <p:tgtEl>
                                          <p:spTgt spid="4"/>
                                        </p:tgtEl>
                                        <p:attrNameLst>
                                          <p:attrName>stroke.color</p:attrName>
                                        </p:attrNameLst>
                                      </p:cBhvr>
                                      <p:by>
                                        <p:hsl h="0" s="12549" l="25098"/>
                                      </p:by>
                                    </p:animClr>
                                    <p:set>
                                      <p:cBhvr>
                                        <p:cTn id="9" dur="500" fill="hold"/>
                                        <p:tgtEl>
                                          <p:spTgt spid="4"/>
                                        </p:tgtEl>
                                        <p:attrNameLst>
                                          <p:attrName>fill.type</p:attrName>
                                        </p:attrNameLst>
                                      </p:cBhvr>
                                      <p:to>
                                        <p:strVal val="solid"/>
                                      </p:to>
                                    </p:set>
                                  </p:childTnLst>
                                </p:cTn>
                              </p:par>
                            </p:childTnLst>
                          </p:cTn>
                        </p:par>
                      </p:childTnLst>
                    </p:cTn>
                  </p:par>
                  <p:par>
                    <p:cTn id="10" fill="hold">
                      <p:stCondLst>
                        <p:cond delay="indefinite"/>
                      </p:stCondLst>
                      <p:childTnLst>
                        <p:par>
                          <p:cTn id="11" fill="hold">
                            <p:stCondLst>
                              <p:cond delay="0"/>
                            </p:stCondLst>
                            <p:childTnLst>
                              <p:par>
                                <p:cTn id="12" presetID="19" presetClass="emph" presetSubtype="0" fill="hold" grpId="0" nodeType="clickEffect">
                                  <p:stCondLst>
                                    <p:cond delay="0"/>
                                  </p:stCondLst>
                                  <p:childTnLst>
                                    <p:animClr clrSpc="rgb" dir="cw">
                                      <p:cBhvr override="childStyle">
                                        <p:cTn id="13" dur="500" fill="hold"/>
                                        <p:tgtEl>
                                          <p:spTgt spid="7"/>
                                        </p:tgtEl>
                                        <p:attrNameLst>
                                          <p:attrName>style.color</p:attrName>
                                        </p:attrNameLst>
                                      </p:cBhvr>
                                      <p:to>
                                        <a:schemeClr val="accent2"/>
                                      </p:to>
                                    </p:animClr>
                                    <p:animClr clrSpc="rgb" dir="cw">
                                      <p:cBhvr>
                                        <p:cTn id="14" dur="500" fill="hold"/>
                                        <p:tgtEl>
                                          <p:spTgt spid="7"/>
                                        </p:tgtEl>
                                        <p:attrNameLst>
                                          <p:attrName>fillcolor</p:attrName>
                                        </p:attrNameLst>
                                      </p:cBhvr>
                                      <p:to>
                                        <a:schemeClr val="accent2"/>
                                      </p:to>
                                    </p:animClr>
                                    <p:set>
                                      <p:cBhvr>
                                        <p:cTn id="15" dur="500" fill="hold"/>
                                        <p:tgtEl>
                                          <p:spTgt spid="7"/>
                                        </p:tgtEl>
                                        <p:attrNameLst>
                                          <p:attrName>fill.type</p:attrName>
                                        </p:attrNameLst>
                                      </p:cBhvr>
                                      <p:to>
                                        <p:strVal val="solid"/>
                                      </p:to>
                                    </p:set>
                                    <p:set>
                                      <p:cBhvr>
                                        <p:cTn id="16" dur="500" fill="hold"/>
                                        <p:tgtEl>
                                          <p:spTgt spid="7"/>
                                        </p:tgtEl>
                                        <p:attrNameLst>
                                          <p:attrName>fill.on</p:attrName>
                                        </p:attrNameLst>
                                      </p:cBhvr>
                                      <p:to>
                                        <p:strVal val="true"/>
                                      </p:to>
                                    </p:set>
                                  </p:childTnLst>
                                </p:cTn>
                              </p:par>
                            </p:childTnLst>
                          </p:cTn>
                        </p:par>
                      </p:childTnLst>
                    </p:cTn>
                  </p:par>
                  <p:par>
                    <p:cTn id="17" fill="hold">
                      <p:stCondLst>
                        <p:cond delay="indefinite"/>
                      </p:stCondLst>
                      <p:childTnLst>
                        <p:par>
                          <p:cTn id="18" fill="hold">
                            <p:stCondLst>
                              <p:cond delay="0"/>
                            </p:stCondLst>
                            <p:childTnLst>
                              <p:par>
                                <p:cTn id="19" presetID="1" presetClass="emph" presetSubtype="2" fill="hold" nodeType="clickEffect">
                                  <p:stCondLst>
                                    <p:cond delay="0"/>
                                  </p:stCondLst>
                                  <p:childTnLst>
                                    <p:animClr clrSpc="rgb" dir="cw">
                                      <p:cBhvr>
                                        <p:cTn id="20" dur="500" fill="hold"/>
                                        <p:tgtEl>
                                          <p:spTgt spid="10"/>
                                        </p:tgtEl>
                                        <p:attrNameLst>
                                          <p:attrName>fillcolor</p:attrName>
                                        </p:attrNameLst>
                                      </p:cBhvr>
                                      <p:to>
                                        <a:srgbClr val="538135"/>
                                      </p:to>
                                    </p:animClr>
                                    <p:set>
                                      <p:cBhvr>
                                        <p:cTn id="21" dur="500" fill="hold"/>
                                        <p:tgtEl>
                                          <p:spTgt spid="10"/>
                                        </p:tgtEl>
                                        <p:attrNameLst>
                                          <p:attrName>fill.type</p:attrName>
                                        </p:attrNameLst>
                                      </p:cBhvr>
                                      <p:to>
                                        <p:strVal val="solid"/>
                                      </p:to>
                                    </p:set>
                                    <p:set>
                                      <p:cBhvr>
                                        <p:cTn id="22" dur="500" fill="hold"/>
                                        <p:tgtEl>
                                          <p:spTgt spid="10"/>
                                        </p:tgtEl>
                                        <p:attrNameLst>
                                          <p:attrName>fill.on</p:attrName>
                                        </p:attrNameLst>
                                      </p:cBhvr>
                                      <p:to>
                                        <p:strVal val="true"/>
                                      </p:to>
                                    </p:set>
                                  </p:childTnLst>
                                </p:cTn>
                              </p:par>
                            </p:childTnLst>
                          </p:cTn>
                        </p:par>
                      </p:childTnLst>
                    </p:cTn>
                  </p:par>
                  <p:par>
                    <p:cTn id="23" fill="hold">
                      <p:stCondLst>
                        <p:cond delay="indefinite"/>
                      </p:stCondLst>
                      <p:childTnLst>
                        <p:par>
                          <p:cTn id="24" fill="hold">
                            <p:stCondLst>
                              <p:cond delay="0"/>
                            </p:stCondLst>
                            <p:childTnLst>
                              <p:par>
                                <p:cTn id="25" presetID="1" presetClass="emph" presetSubtype="2" fill="hold" nodeType="clickEffect">
                                  <p:stCondLst>
                                    <p:cond delay="0"/>
                                  </p:stCondLst>
                                  <p:childTnLst>
                                    <p:animClr clrSpc="rgb" dir="cw">
                                      <p:cBhvr>
                                        <p:cTn id="26" dur="2000" fill="hold"/>
                                        <p:tgtEl>
                                          <p:spTgt spid="2"/>
                                        </p:tgtEl>
                                        <p:attrNameLst>
                                          <p:attrName>fillcolor</p:attrName>
                                        </p:attrNameLst>
                                      </p:cBhvr>
                                      <p:to>
                                        <a:srgbClr val="4472C4"/>
                                      </p:to>
                                    </p:animClr>
                                    <p:set>
                                      <p:cBhvr>
                                        <p:cTn id="27" dur="2000" fill="hold"/>
                                        <p:tgtEl>
                                          <p:spTgt spid="2"/>
                                        </p:tgtEl>
                                        <p:attrNameLst>
                                          <p:attrName>fill.type</p:attrName>
                                        </p:attrNameLst>
                                      </p:cBhvr>
                                      <p:to>
                                        <p:strVal val="solid"/>
                                      </p:to>
                                    </p:set>
                                    <p:set>
                                      <p:cBhvr>
                                        <p:cTn id="28" dur="2000" fill="hold"/>
                                        <p:tgtEl>
                                          <p:spTgt spid="2"/>
                                        </p:tgtEl>
                                        <p:attrNameLst>
                                          <p:attrName>fill.on</p:attrName>
                                        </p:attrNameLst>
                                      </p:cBhvr>
                                      <p:to>
                                        <p:strVal val="true"/>
                                      </p:to>
                                    </p:set>
                                  </p:childTnLst>
                                </p:cTn>
                              </p:par>
                            </p:childTnLst>
                          </p:cTn>
                        </p:par>
                      </p:childTnLst>
                    </p:cTn>
                  </p:par>
                  <p:par>
                    <p:cTn id="29" fill="hold">
                      <p:stCondLst>
                        <p:cond delay="indefinite"/>
                      </p:stCondLst>
                      <p:childTnLst>
                        <p:par>
                          <p:cTn id="30" fill="hold">
                            <p:stCondLst>
                              <p:cond delay="0"/>
                            </p:stCondLst>
                            <p:childTnLst>
                              <p:par>
                                <p:cTn id="31" presetID="1" presetClass="emph" presetSubtype="2" fill="hold" nodeType="clickEffect">
                                  <p:stCondLst>
                                    <p:cond delay="0"/>
                                  </p:stCondLst>
                                  <p:childTnLst>
                                    <p:animClr clrSpc="rgb" dir="cw">
                                      <p:cBhvr>
                                        <p:cTn id="32" dur="500" fill="hold"/>
                                        <p:tgtEl>
                                          <p:spTgt spid="13"/>
                                        </p:tgtEl>
                                        <p:attrNameLst>
                                          <p:attrName>fillcolor</p:attrName>
                                        </p:attrNameLst>
                                      </p:cBhvr>
                                      <p:to>
                                        <a:srgbClr val="7F6000"/>
                                      </p:to>
                                    </p:animClr>
                                    <p:set>
                                      <p:cBhvr>
                                        <p:cTn id="33" dur="500" fill="hold"/>
                                        <p:tgtEl>
                                          <p:spTgt spid="13"/>
                                        </p:tgtEl>
                                        <p:attrNameLst>
                                          <p:attrName>fill.type</p:attrName>
                                        </p:attrNameLst>
                                      </p:cBhvr>
                                      <p:to>
                                        <p:strVal val="solid"/>
                                      </p:to>
                                    </p:set>
                                    <p:set>
                                      <p:cBhvr>
                                        <p:cTn id="34" dur="500" fill="hold"/>
                                        <p:tgtEl>
                                          <p:spTgt spid="13"/>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564445" y="-391110"/>
            <a:ext cx="14630400" cy="2379464"/>
          </a:xfrm>
          <a:prstGeom prst="rect">
            <a:avLst/>
          </a:prstGeom>
        </p:spPr>
      </p:pic>
      <p:sp>
        <p:nvSpPr>
          <p:cNvPr id="3" name="Text 0"/>
          <p:cNvSpPr/>
          <p:nvPr/>
        </p:nvSpPr>
        <p:spPr>
          <a:xfrm>
            <a:off x="666274" y="2902863"/>
            <a:ext cx="9432250" cy="594836"/>
          </a:xfrm>
          <a:prstGeom prst="rect">
            <a:avLst/>
          </a:prstGeom>
          <a:noFill/>
          <a:ln/>
        </p:spPr>
        <p:txBody>
          <a:bodyPr wrap="none" lIns="0" tIns="0" rIns="0" bIns="0" rtlCol="0" anchor="t"/>
          <a:lstStyle/>
          <a:p>
            <a:pPr marL="0" indent="0" algn="l">
              <a:lnSpc>
                <a:spcPts val="4650"/>
              </a:lnSpc>
              <a:buNone/>
            </a:pPr>
            <a:r>
              <a:rPr lang="en-US" sz="3700" b="1" dirty="0">
                <a:solidFill>
                  <a:srgbClr val="F2F0F4"/>
                </a:solidFill>
                <a:latin typeface="Montserrat" pitchFamily="34" charset="0"/>
                <a:ea typeface="Montserrat" pitchFamily="34" charset="-122"/>
                <a:cs typeface="Montserrat" pitchFamily="34" charset="-120"/>
              </a:rPr>
              <a:t>Performance Exceptionnelle du Modèle</a:t>
            </a:r>
            <a:endParaRPr lang="en-US" sz="3700" b="1" dirty="0"/>
          </a:p>
        </p:txBody>
      </p:sp>
      <p:sp>
        <p:nvSpPr>
          <p:cNvPr id="4" name="Text 1"/>
          <p:cNvSpPr/>
          <p:nvPr/>
        </p:nvSpPr>
        <p:spPr>
          <a:xfrm>
            <a:off x="666274" y="3949660"/>
            <a:ext cx="6506170" cy="628174"/>
          </a:xfrm>
          <a:prstGeom prst="rect">
            <a:avLst/>
          </a:prstGeom>
          <a:noFill/>
          <a:ln/>
        </p:spPr>
        <p:txBody>
          <a:bodyPr wrap="none" lIns="0" tIns="0" rIns="0" bIns="0" rtlCol="0" anchor="t"/>
          <a:lstStyle/>
          <a:p>
            <a:pPr marL="0" indent="0" algn="ctr">
              <a:lnSpc>
                <a:spcPts val="4900"/>
              </a:lnSpc>
              <a:buNone/>
            </a:pPr>
            <a:r>
              <a:rPr lang="en-US" sz="4900" dirty="0">
                <a:solidFill>
                  <a:srgbClr val="DCD7E5"/>
                </a:solidFill>
                <a:latin typeface="Montserrat" pitchFamily="34" charset="0"/>
                <a:ea typeface="Montserrat" pitchFamily="34" charset="-122"/>
                <a:cs typeface="Montserrat" pitchFamily="34" charset="-120"/>
              </a:rPr>
              <a:t>2%</a:t>
            </a:r>
            <a:endParaRPr lang="en-US" sz="4900" dirty="0"/>
          </a:p>
        </p:txBody>
      </p:sp>
      <p:sp>
        <p:nvSpPr>
          <p:cNvPr id="5" name="Text 2"/>
          <p:cNvSpPr/>
          <p:nvPr/>
        </p:nvSpPr>
        <p:spPr>
          <a:xfrm>
            <a:off x="2729627" y="4744403"/>
            <a:ext cx="2379464" cy="297418"/>
          </a:xfrm>
          <a:prstGeom prst="rect">
            <a:avLst/>
          </a:prstGeom>
          <a:noFill/>
          <a:ln/>
        </p:spPr>
        <p:txBody>
          <a:bodyPr wrap="none" lIns="0" tIns="0" rIns="0" bIns="0" rtlCol="0" anchor="t"/>
          <a:lstStyle/>
          <a:p>
            <a:pPr marL="0" indent="0" algn="ctr">
              <a:lnSpc>
                <a:spcPts val="2300"/>
              </a:lnSpc>
              <a:buNone/>
            </a:pPr>
            <a:r>
              <a:rPr lang="en-US" sz="1850" dirty="0">
                <a:solidFill>
                  <a:srgbClr val="DCD7E5"/>
                </a:solidFill>
                <a:latin typeface="Montserrat" pitchFamily="34" charset="0"/>
                <a:ea typeface="Montserrat" pitchFamily="34" charset="-122"/>
                <a:cs typeface="Montserrat" pitchFamily="34" charset="-120"/>
              </a:rPr>
              <a:t>Train Loss</a:t>
            </a:r>
            <a:endParaRPr lang="en-US" sz="1850" dirty="0"/>
          </a:p>
        </p:txBody>
      </p:sp>
      <p:sp>
        <p:nvSpPr>
          <p:cNvPr id="6" name="Text 3"/>
          <p:cNvSpPr/>
          <p:nvPr/>
        </p:nvSpPr>
        <p:spPr>
          <a:xfrm>
            <a:off x="666274" y="5156002"/>
            <a:ext cx="6506170" cy="304562"/>
          </a:xfrm>
          <a:prstGeom prst="rect">
            <a:avLst/>
          </a:prstGeom>
          <a:noFill/>
          <a:ln/>
        </p:spPr>
        <p:txBody>
          <a:bodyPr wrap="none" lIns="0" tIns="0" rIns="0" bIns="0" rtlCol="0" anchor="t"/>
          <a:lstStyle/>
          <a:p>
            <a:pPr marL="0" indent="0" algn="ctr">
              <a:lnSpc>
                <a:spcPts val="2350"/>
              </a:lnSpc>
              <a:buNone/>
            </a:pPr>
            <a:r>
              <a:rPr lang="en-US" sz="1450" dirty="0">
                <a:solidFill>
                  <a:srgbClr val="DCD7E5"/>
                </a:solidFill>
                <a:latin typeface="Heebo Light" pitchFamily="34" charset="0"/>
                <a:ea typeface="Heebo Light" pitchFamily="34" charset="-122"/>
                <a:cs typeface="Heebo Light" pitchFamily="34" charset="-120"/>
              </a:rPr>
              <a:t>Faible perte d'entraînement, signe d'un apprentissage efficace.</a:t>
            </a:r>
            <a:endParaRPr lang="en-US" sz="1450" dirty="0"/>
          </a:p>
        </p:txBody>
      </p:sp>
      <p:sp>
        <p:nvSpPr>
          <p:cNvPr id="7" name="Text 4"/>
          <p:cNvSpPr/>
          <p:nvPr/>
        </p:nvSpPr>
        <p:spPr>
          <a:xfrm>
            <a:off x="7457956" y="3878342"/>
            <a:ext cx="6506170" cy="628174"/>
          </a:xfrm>
          <a:prstGeom prst="rect">
            <a:avLst/>
          </a:prstGeom>
          <a:noFill/>
          <a:ln/>
        </p:spPr>
        <p:txBody>
          <a:bodyPr wrap="none" lIns="0" tIns="0" rIns="0" bIns="0" rtlCol="0" anchor="t"/>
          <a:lstStyle/>
          <a:p>
            <a:pPr marL="0" indent="0" algn="ctr">
              <a:lnSpc>
                <a:spcPts val="4900"/>
              </a:lnSpc>
              <a:buNone/>
            </a:pPr>
            <a:r>
              <a:rPr lang="en-US" sz="4900" dirty="0">
                <a:solidFill>
                  <a:srgbClr val="DCD7E5"/>
                </a:solidFill>
                <a:latin typeface="Montserrat" pitchFamily="34" charset="0"/>
                <a:ea typeface="Montserrat" pitchFamily="34" charset="-122"/>
                <a:cs typeface="Montserrat" pitchFamily="34" charset="-120"/>
              </a:rPr>
              <a:t>2%</a:t>
            </a:r>
            <a:endParaRPr lang="en-US" sz="4900" dirty="0"/>
          </a:p>
        </p:txBody>
      </p:sp>
      <p:sp>
        <p:nvSpPr>
          <p:cNvPr id="8" name="Text 5"/>
          <p:cNvSpPr/>
          <p:nvPr/>
        </p:nvSpPr>
        <p:spPr>
          <a:xfrm>
            <a:off x="9521309" y="4744403"/>
            <a:ext cx="2379464" cy="297418"/>
          </a:xfrm>
          <a:prstGeom prst="rect">
            <a:avLst/>
          </a:prstGeom>
          <a:noFill/>
          <a:ln/>
        </p:spPr>
        <p:txBody>
          <a:bodyPr wrap="none" lIns="0" tIns="0" rIns="0" bIns="0" rtlCol="0" anchor="t"/>
          <a:lstStyle/>
          <a:p>
            <a:pPr marL="0" indent="0" algn="ctr">
              <a:lnSpc>
                <a:spcPts val="2300"/>
              </a:lnSpc>
              <a:buNone/>
            </a:pPr>
            <a:r>
              <a:rPr lang="en-US" sz="1850" dirty="0">
                <a:solidFill>
                  <a:srgbClr val="DCD7E5"/>
                </a:solidFill>
                <a:latin typeface="Montserrat" pitchFamily="34" charset="0"/>
                <a:ea typeface="Montserrat" pitchFamily="34" charset="-122"/>
                <a:cs typeface="Montserrat" pitchFamily="34" charset="-120"/>
              </a:rPr>
              <a:t>Valid Loss</a:t>
            </a:r>
            <a:endParaRPr lang="en-US" sz="1850" dirty="0"/>
          </a:p>
        </p:txBody>
      </p:sp>
      <p:sp>
        <p:nvSpPr>
          <p:cNvPr id="9" name="Text 6"/>
          <p:cNvSpPr/>
          <p:nvPr/>
        </p:nvSpPr>
        <p:spPr>
          <a:xfrm>
            <a:off x="7457956" y="5156002"/>
            <a:ext cx="6506170" cy="304562"/>
          </a:xfrm>
          <a:prstGeom prst="rect">
            <a:avLst/>
          </a:prstGeom>
          <a:noFill/>
          <a:ln/>
        </p:spPr>
        <p:txBody>
          <a:bodyPr wrap="none" lIns="0" tIns="0" rIns="0" bIns="0" rtlCol="0" anchor="t"/>
          <a:lstStyle/>
          <a:p>
            <a:pPr marL="0" indent="0" algn="ctr">
              <a:lnSpc>
                <a:spcPts val="2350"/>
              </a:lnSpc>
              <a:buNone/>
            </a:pPr>
            <a:r>
              <a:rPr lang="en-US" sz="1450" dirty="0">
                <a:solidFill>
                  <a:srgbClr val="DCD7E5"/>
                </a:solidFill>
                <a:latin typeface="Heebo Light" pitchFamily="34" charset="0"/>
                <a:ea typeface="Heebo Light" pitchFamily="34" charset="-122"/>
                <a:cs typeface="Heebo Light" pitchFamily="34" charset="-120"/>
              </a:rPr>
              <a:t>Perte de validation minimale, indiquant une bonne généralisation.</a:t>
            </a:r>
            <a:endParaRPr lang="en-US" sz="1450" dirty="0"/>
          </a:p>
        </p:txBody>
      </p:sp>
      <p:sp>
        <p:nvSpPr>
          <p:cNvPr id="10" name="Text 7"/>
          <p:cNvSpPr/>
          <p:nvPr/>
        </p:nvSpPr>
        <p:spPr>
          <a:xfrm>
            <a:off x="666274" y="6126718"/>
            <a:ext cx="6506170" cy="628174"/>
          </a:xfrm>
          <a:prstGeom prst="rect">
            <a:avLst/>
          </a:prstGeom>
          <a:noFill/>
          <a:ln/>
        </p:spPr>
        <p:txBody>
          <a:bodyPr wrap="none" lIns="0" tIns="0" rIns="0" bIns="0" rtlCol="0" anchor="t"/>
          <a:lstStyle/>
          <a:p>
            <a:pPr marL="0" indent="0" algn="ctr">
              <a:lnSpc>
                <a:spcPts val="4900"/>
              </a:lnSpc>
              <a:buNone/>
            </a:pPr>
            <a:r>
              <a:rPr lang="en-US" sz="4900" dirty="0">
                <a:solidFill>
                  <a:srgbClr val="DCD7E5"/>
                </a:solidFill>
                <a:latin typeface="Montserrat" pitchFamily="34" charset="0"/>
                <a:ea typeface="Montserrat" pitchFamily="34" charset="-122"/>
                <a:cs typeface="Montserrat" pitchFamily="34" charset="-120"/>
              </a:rPr>
              <a:t>1%</a:t>
            </a:r>
            <a:endParaRPr lang="en-US" sz="4900" dirty="0"/>
          </a:p>
        </p:txBody>
      </p:sp>
      <p:sp>
        <p:nvSpPr>
          <p:cNvPr id="11" name="Text 8"/>
          <p:cNvSpPr/>
          <p:nvPr/>
        </p:nvSpPr>
        <p:spPr>
          <a:xfrm>
            <a:off x="2729627" y="6992779"/>
            <a:ext cx="2379464" cy="297418"/>
          </a:xfrm>
          <a:prstGeom prst="rect">
            <a:avLst/>
          </a:prstGeom>
          <a:noFill/>
          <a:ln/>
        </p:spPr>
        <p:txBody>
          <a:bodyPr wrap="none" lIns="0" tIns="0" rIns="0" bIns="0" rtlCol="0" anchor="t"/>
          <a:lstStyle/>
          <a:p>
            <a:pPr marL="0" indent="0" algn="ctr">
              <a:lnSpc>
                <a:spcPts val="2300"/>
              </a:lnSpc>
              <a:buNone/>
            </a:pPr>
            <a:r>
              <a:rPr lang="en-US" sz="1850" dirty="0">
                <a:solidFill>
                  <a:srgbClr val="DCD7E5"/>
                </a:solidFill>
                <a:latin typeface="Montserrat" pitchFamily="34" charset="0"/>
                <a:ea typeface="Montserrat" pitchFamily="34" charset="-122"/>
                <a:cs typeface="Montserrat" pitchFamily="34" charset="-120"/>
              </a:rPr>
              <a:t>Error Rate</a:t>
            </a:r>
            <a:endParaRPr lang="en-US" sz="1850" dirty="0"/>
          </a:p>
        </p:txBody>
      </p:sp>
      <p:sp>
        <p:nvSpPr>
          <p:cNvPr id="12" name="Text 9"/>
          <p:cNvSpPr/>
          <p:nvPr/>
        </p:nvSpPr>
        <p:spPr>
          <a:xfrm>
            <a:off x="666274" y="7404378"/>
            <a:ext cx="6506170" cy="304562"/>
          </a:xfrm>
          <a:prstGeom prst="rect">
            <a:avLst/>
          </a:prstGeom>
          <a:noFill/>
          <a:ln/>
        </p:spPr>
        <p:txBody>
          <a:bodyPr wrap="none" lIns="0" tIns="0" rIns="0" bIns="0" rtlCol="0" anchor="t"/>
          <a:lstStyle/>
          <a:p>
            <a:pPr marL="0" indent="0" algn="ctr">
              <a:lnSpc>
                <a:spcPts val="2350"/>
              </a:lnSpc>
              <a:buNone/>
            </a:pPr>
            <a:r>
              <a:rPr lang="en-US" sz="1450" dirty="0">
                <a:solidFill>
                  <a:srgbClr val="DCD7E5"/>
                </a:solidFill>
                <a:latin typeface="Heebo Light" pitchFamily="34" charset="0"/>
                <a:ea typeface="Heebo Light" pitchFamily="34" charset="-122"/>
                <a:cs typeface="Heebo Light" pitchFamily="34" charset="-120"/>
              </a:rPr>
              <a:t>Taux d'erreur très bas, preuve de la robustesse du modèle.</a:t>
            </a:r>
            <a:endParaRPr lang="en-US" sz="1450" dirty="0"/>
          </a:p>
        </p:txBody>
      </p:sp>
      <p:sp>
        <p:nvSpPr>
          <p:cNvPr id="13" name="Text 10"/>
          <p:cNvSpPr/>
          <p:nvPr/>
        </p:nvSpPr>
        <p:spPr>
          <a:xfrm>
            <a:off x="7457956" y="6126718"/>
            <a:ext cx="6506170" cy="628174"/>
          </a:xfrm>
          <a:prstGeom prst="rect">
            <a:avLst/>
          </a:prstGeom>
          <a:noFill/>
          <a:ln/>
        </p:spPr>
        <p:txBody>
          <a:bodyPr wrap="none" lIns="0" tIns="0" rIns="0" bIns="0" rtlCol="0" anchor="t"/>
          <a:lstStyle/>
          <a:p>
            <a:pPr marL="0" indent="0" algn="ctr">
              <a:lnSpc>
                <a:spcPts val="4900"/>
              </a:lnSpc>
              <a:buNone/>
            </a:pPr>
            <a:r>
              <a:rPr lang="en-US" sz="4900" dirty="0">
                <a:solidFill>
                  <a:srgbClr val="DCD7E5"/>
                </a:solidFill>
                <a:latin typeface="Montserrat" pitchFamily="34" charset="0"/>
                <a:ea typeface="Montserrat" pitchFamily="34" charset="-122"/>
                <a:cs typeface="Montserrat" pitchFamily="34" charset="-120"/>
              </a:rPr>
              <a:t>99%</a:t>
            </a:r>
            <a:endParaRPr lang="en-US" sz="4900" dirty="0"/>
          </a:p>
        </p:txBody>
      </p:sp>
      <p:sp>
        <p:nvSpPr>
          <p:cNvPr id="14" name="Text 11"/>
          <p:cNvSpPr/>
          <p:nvPr/>
        </p:nvSpPr>
        <p:spPr>
          <a:xfrm>
            <a:off x="9521309" y="6992779"/>
            <a:ext cx="2379464" cy="297418"/>
          </a:xfrm>
          <a:prstGeom prst="rect">
            <a:avLst/>
          </a:prstGeom>
          <a:noFill/>
          <a:ln/>
        </p:spPr>
        <p:txBody>
          <a:bodyPr wrap="none" lIns="0" tIns="0" rIns="0" bIns="0" rtlCol="0" anchor="t"/>
          <a:lstStyle/>
          <a:p>
            <a:pPr marL="0" indent="0" algn="ctr">
              <a:lnSpc>
                <a:spcPts val="2300"/>
              </a:lnSpc>
              <a:buNone/>
            </a:pPr>
            <a:r>
              <a:rPr lang="en-US" sz="1850" dirty="0">
                <a:solidFill>
                  <a:srgbClr val="DCD7E5"/>
                </a:solidFill>
                <a:latin typeface="Montserrat" pitchFamily="34" charset="0"/>
                <a:ea typeface="Montserrat" pitchFamily="34" charset="-122"/>
                <a:cs typeface="Montserrat" pitchFamily="34" charset="-120"/>
              </a:rPr>
              <a:t>Accuracy</a:t>
            </a:r>
            <a:endParaRPr lang="en-US" sz="1850" dirty="0"/>
          </a:p>
        </p:txBody>
      </p:sp>
      <p:sp>
        <p:nvSpPr>
          <p:cNvPr id="15" name="Text 12"/>
          <p:cNvSpPr/>
          <p:nvPr/>
        </p:nvSpPr>
        <p:spPr>
          <a:xfrm>
            <a:off x="7457956" y="7404378"/>
            <a:ext cx="6506170" cy="304562"/>
          </a:xfrm>
          <a:prstGeom prst="rect">
            <a:avLst/>
          </a:prstGeom>
          <a:noFill/>
          <a:ln/>
        </p:spPr>
        <p:txBody>
          <a:bodyPr wrap="none" lIns="0" tIns="0" rIns="0" bIns="0" rtlCol="0" anchor="t"/>
          <a:lstStyle/>
          <a:p>
            <a:pPr marL="0" indent="0" algn="ctr">
              <a:lnSpc>
                <a:spcPts val="2350"/>
              </a:lnSpc>
              <a:buNone/>
            </a:pPr>
            <a:r>
              <a:rPr lang="en-US" sz="1450" dirty="0">
                <a:solidFill>
                  <a:srgbClr val="DCD7E5"/>
                </a:solidFill>
                <a:latin typeface="Heebo Light" pitchFamily="34" charset="0"/>
                <a:ea typeface="Heebo Light" pitchFamily="34" charset="-122"/>
                <a:cs typeface="Heebo Light" pitchFamily="34" charset="-120"/>
              </a:rPr>
              <a:t>Précision élevée, assurant des classifications fiables.</a:t>
            </a:r>
            <a:endParaRPr lang="en-US" sz="1450" dirty="0"/>
          </a:p>
        </p:txBody>
      </p:sp>
      <p:sp>
        <p:nvSpPr>
          <p:cNvPr id="16" name="Rectangle : coins arrondis 15">
            <a:extLst>
              <a:ext uri="{FF2B5EF4-FFF2-40B4-BE49-F238E27FC236}">
                <a16:creationId xmlns:a16="http://schemas.microsoft.com/office/drawing/2014/main" id="{AFA7E0F4-B753-ABE2-2CDD-68BE3F8F61D8}"/>
              </a:ext>
            </a:extLst>
          </p:cNvPr>
          <p:cNvSpPr/>
          <p:nvPr/>
        </p:nvSpPr>
        <p:spPr>
          <a:xfrm>
            <a:off x="12910457" y="7837714"/>
            <a:ext cx="1556657" cy="250372"/>
          </a:xfrm>
          <a:prstGeom prst="round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500" fill="hold"/>
                                        <p:tgtEl>
                                          <p:spTgt spid="11"/>
                                        </p:tgtEl>
                                        <p:attrNameLst>
                                          <p:attrName>ppt_x</p:attrName>
                                        </p:attrNameLst>
                                      </p:cBhvr>
                                      <p:tavLst>
                                        <p:tav tm="0">
                                          <p:val>
                                            <p:strVal val="#ppt_x"/>
                                          </p:val>
                                        </p:tav>
                                        <p:tav tm="100000">
                                          <p:val>
                                            <p:strVal val="#ppt_x"/>
                                          </p:val>
                                        </p:tav>
                                      </p:tavLst>
                                    </p:anim>
                                    <p:anim calcmode="lin" valueType="num">
                                      <p:cBhvr additive="base">
                                        <p:cTn id="16" dur="500" fill="hold"/>
                                        <p:tgtEl>
                                          <p:spTgt spid="11"/>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fill="hold"/>
                                        <p:tgtEl>
                                          <p:spTgt spid="12"/>
                                        </p:tgtEl>
                                        <p:attrNameLst>
                                          <p:attrName>ppt_x</p:attrName>
                                        </p:attrNameLst>
                                      </p:cBhvr>
                                      <p:tavLst>
                                        <p:tav tm="0">
                                          <p:val>
                                            <p:strVal val="#ppt_x"/>
                                          </p:val>
                                        </p:tav>
                                        <p:tav tm="100000">
                                          <p:val>
                                            <p:strVal val="#ppt_x"/>
                                          </p:val>
                                        </p:tav>
                                      </p:tavLst>
                                    </p:anim>
                                    <p:anim calcmode="lin" valueType="num">
                                      <p:cBhvr additive="base">
                                        <p:cTn id="20" dur="500" fill="hold"/>
                                        <p:tgtEl>
                                          <p:spTgt spid="12"/>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additive="base">
                                        <p:cTn id="23" dur="500" fill="hold"/>
                                        <p:tgtEl>
                                          <p:spTgt spid="9"/>
                                        </p:tgtEl>
                                        <p:attrNameLst>
                                          <p:attrName>ppt_x</p:attrName>
                                        </p:attrNameLst>
                                      </p:cBhvr>
                                      <p:tavLst>
                                        <p:tav tm="0">
                                          <p:val>
                                            <p:strVal val="#ppt_x"/>
                                          </p:val>
                                        </p:tav>
                                        <p:tav tm="100000">
                                          <p:val>
                                            <p:strVal val="#ppt_x"/>
                                          </p:val>
                                        </p:tav>
                                      </p:tavLst>
                                    </p:anim>
                                    <p:anim calcmode="lin" valueType="num">
                                      <p:cBhvr additive="base">
                                        <p:cTn id="24" dur="500" fill="hold"/>
                                        <p:tgtEl>
                                          <p:spTgt spid="9"/>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500" fill="hold"/>
                                        <p:tgtEl>
                                          <p:spTgt spid="8"/>
                                        </p:tgtEl>
                                        <p:attrNameLst>
                                          <p:attrName>ppt_x</p:attrName>
                                        </p:attrNameLst>
                                      </p:cBhvr>
                                      <p:tavLst>
                                        <p:tav tm="0">
                                          <p:val>
                                            <p:strVal val="#ppt_x"/>
                                          </p:val>
                                        </p:tav>
                                        <p:tav tm="100000">
                                          <p:val>
                                            <p:strVal val="#ppt_x"/>
                                          </p:val>
                                        </p:tav>
                                      </p:tavLst>
                                    </p:anim>
                                    <p:anim calcmode="lin" valueType="num">
                                      <p:cBhvr additive="base">
                                        <p:cTn id="28" dur="500" fill="hold"/>
                                        <p:tgtEl>
                                          <p:spTgt spid="8"/>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anim calcmode="lin" valueType="num">
                                      <p:cBhvr additive="base">
                                        <p:cTn id="31" dur="500" fill="hold"/>
                                        <p:tgtEl>
                                          <p:spTgt spid="14"/>
                                        </p:tgtEl>
                                        <p:attrNameLst>
                                          <p:attrName>ppt_x</p:attrName>
                                        </p:attrNameLst>
                                      </p:cBhvr>
                                      <p:tavLst>
                                        <p:tav tm="0">
                                          <p:val>
                                            <p:strVal val="#ppt_x"/>
                                          </p:val>
                                        </p:tav>
                                        <p:tav tm="100000">
                                          <p:val>
                                            <p:strVal val="#ppt_x"/>
                                          </p:val>
                                        </p:tav>
                                      </p:tavLst>
                                    </p:anim>
                                    <p:anim calcmode="lin" valueType="num">
                                      <p:cBhvr additive="base">
                                        <p:cTn id="32" dur="500" fill="hold"/>
                                        <p:tgtEl>
                                          <p:spTgt spid="14"/>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5"/>
                                        </p:tgtEl>
                                        <p:attrNameLst>
                                          <p:attrName>style.visibility</p:attrName>
                                        </p:attrNameLst>
                                      </p:cBhvr>
                                      <p:to>
                                        <p:strVal val="visible"/>
                                      </p:to>
                                    </p:set>
                                    <p:anim calcmode="lin" valueType="num">
                                      <p:cBhvr additive="base">
                                        <p:cTn id="35" dur="500" fill="hold"/>
                                        <p:tgtEl>
                                          <p:spTgt spid="15"/>
                                        </p:tgtEl>
                                        <p:attrNameLst>
                                          <p:attrName>ppt_x</p:attrName>
                                        </p:attrNameLst>
                                      </p:cBhvr>
                                      <p:tavLst>
                                        <p:tav tm="0">
                                          <p:val>
                                            <p:strVal val="#ppt_x"/>
                                          </p:val>
                                        </p:tav>
                                        <p:tav tm="100000">
                                          <p:val>
                                            <p:strVal val="#ppt_x"/>
                                          </p:val>
                                        </p:tav>
                                      </p:tavLst>
                                    </p:anim>
                                    <p:anim calcmode="lin" valueType="num">
                                      <p:cBhvr additive="base">
                                        <p:cTn id="36" dur="500" fill="hold"/>
                                        <p:tgtEl>
                                          <p:spTgt spid="15"/>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3"/>
                                        </p:tgtEl>
                                        <p:attrNameLst>
                                          <p:attrName>style.visibility</p:attrName>
                                        </p:attrNameLst>
                                      </p:cBhvr>
                                      <p:to>
                                        <p:strVal val="visible"/>
                                      </p:to>
                                    </p:set>
                                    <p:anim calcmode="lin" valueType="num">
                                      <p:cBhvr additive="base">
                                        <p:cTn id="39" dur="500" fill="hold"/>
                                        <p:tgtEl>
                                          <p:spTgt spid="3"/>
                                        </p:tgtEl>
                                        <p:attrNameLst>
                                          <p:attrName>ppt_x</p:attrName>
                                        </p:attrNameLst>
                                      </p:cBhvr>
                                      <p:tavLst>
                                        <p:tav tm="0">
                                          <p:val>
                                            <p:strVal val="#ppt_x"/>
                                          </p:val>
                                        </p:tav>
                                        <p:tav tm="100000">
                                          <p:val>
                                            <p:strVal val="#ppt_x"/>
                                          </p:val>
                                        </p:tav>
                                      </p:tavLst>
                                    </p:anim>
                                    <p:anim calcmode="lin" valueType="num">
                                      <p:cBhvr additive="base">
                                        <p:cTn id="40"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14" presetClass="entr" presetSubtype="10" fill="hold" grpId="0" nodeType="clickEffect">
                                  <p:stCondLst>
                                    <p:cond delay="0"/>
                                  </p:stCondLst>
                                  <p:childTnLst>
                                    <p:set>
                                      <p:cBhvr>
                                        <p:cTn id="44" dur="1" fill="hold">
                                          <p:stCondLst>
                                            <p:cond delay="0"/>
                                          </p:stCondLst>
                                        </p:cTn>
                                        <p:tgtEl>
                                          <p:spTgt spid="4"/>
                                        </p:tgtEl>
                                        <p:attrNameLst>
                                          <p:attrName>style.visibility</p:attrName>
                                        </p:attrNameLst>
                                      </p:cBhvr>
                                      <p:to>
                                        <p:strVal val="visible"/>
                                      </p:to>
                                    </p:set>
                                    <p:animEffect transition="in" filter="randombar(horizontal)">
                                      <p:cBhvr>
                                        <p:cTn id="45" dur="500"/>
                                        <p:tgtEl>
                                          <p:spTgt spid="4"/>
                                        </p:tgtEl>
                                      </p:cBhvr>
                                    </p:animEffect>
                                  </p:childTnLst>
                                </p:cTn>
                              </p:par>
                            </p:childTnLst>
                          </p:cTn>
                        </p:par>
                      </p:childTnLst>
                    </p:cTn>
                  </p:par>
                  <p:par>
                    <p:cTn id="46" fill="hold">
                      <p:stCondLst>
                        <p:cond delay="indefinite"/>
                      </p:stCondLst>
                      <p:childTnLst>
                        <p:par>
                          <p:cTn id="47" fill="hold">
                            <p:stCondLst>
                              <p:cond delay="0"/>
                            </p:stCondLst>
                            <p:childTnLst>
                              <p:par>
                                <p:cTn id="48" presetID="14" presetClass="entr" presetSubtype="10" fill="hold" grpId="0" nodeType="clickEffect">
                                  <p:stCondLst>
                                    <p:cond delay="0"/>
                                  </p:stCondLst>
                                  <p:childTnLst>
                                    <p:set>
                                      <p:cBhvr>
                                        <p:cTn id="49" dur="1" fill="hold">
                                          <p:stCondLst>
                                            <p:cond delay="0"/>
                                          </p:stCondLst>
                                        </p:cTn>
                                        <p:tgtEl>
                                          <p:spTgt spid="10"/>
                                        </p:tgtEl>
                                        <p:attrNameLst>
                                          <p:attrName>style.visibility</p:attrName>
                                        </p:attrNameLst>
                                      </p:cBhvr>
                                      <p:to>
                                        <p:strVal val="visible"/>
                                      </p:to>
                                    </p:set>
                                    <p:animEffect transition="in" filter="randombar(horizontal)">
                                      <p:cBhvr>
                                        <p:cTn id="50" dur="500"/>
                                        <p:tgtEl>
                                          <p:spTgt spid="10"/>
                                        </p:tgtEl>
                                      </p:cBhvr>
                                    </p:animEffect>
                                  </p:childTnLst>
                                </p:cTn>
                              </p:par>
                            </p:childTnLst>
                          </p:cTn>
                        </p:par>
                      </p:childTnLst>
                    </p:cTn>
                  </p:par>
                  <p:par>
                    <p:cTn id="51" fill="hold">
                      <p:stCondLst>
                        <p:cond delay="indefinite"/>
                      </p:stCondLst>
                      <p:childTnLst>
                        <p:par>
                          <p:cTn id="52" fill="hold">
                            <p:stCondLst>
                              <p:cond delay="0"/>
                            </p:stCondLst>
                            <p:childTnLst>
                              <p:par>
                                <p:cTn id="53" presetID="14" presetClass="entr" presetSubtype="10" fill="hold" grpId="0" nodeType="clickEffect">
                                  <p:stCondLst>
                                    <p:cond delay="0"/>
                                  </p:stCondLst>
                                  <p:childTnLst>
                                    <p:set>
                                      <p:cBhvr>
                                        <p:cTn id="54" dur="1" fill="hold">
                                          <p:stCondLst>
                                            <p:cond delay="0"/>
                                          </p:stCondLst>
                                        </p:cTn>
                                        <p:tgtEl>
                                          <p:spTgt spid="7"/>
                                        </p:tgtEl>
                                        <p:attrNameLst>
                                          <p:attrName>style.visibility</p:attrName>
                                        </p:attrNameLst>
                                      </p:cBhvr>
                                      <p:to>
                                        <p:strVal val="visible"/>
                                      </p:to>
                                    </p:set>
                                    <p:animEffect transition="in" filter="randombar(horizontal)">
                                      <p:cBhvr>
                                        <p:cTn id="55" dur="500"/>
                                        <p:tgtEl>
                                          <p:spTgt spid="7"/>
                                        </p:tgtEl>
                                      </p:cBhvr>
                                    </p:animEffect>
                                  </p:childTnLst>
                                </p:cTn>
                              </p:par>
                            </p:childTnLst>
                          </p:cTn>
                        </p:par>
                      </p:childTnLst>
                    </p:cTn>
                  </p:par>
                  <p:par>
                    <p:cTn id="56" fill="hold">
                      <p:stCondLst>
                        <p:cond delay="indefinite"/>
                      </p:stCondLst>
                      <p:childTnLst>
                        <p:par>
                          <p:cTn id="57" fill="hold">
                            <p:stCondLst>
                              <p:cond delay="0"/>
                            </p:stCondLst>
                            <p:childTnLst>
                              <p:par>
                                <p:cTn id="58" presetID="14" presetClass="entr" presetSubtype="10" fill="hold" grpId="0" nodeType="clickEffect">
                                  <p:stCondLst>
                                    <p:cond delay="0"/>
                                  </p:stCondLst>
                                  <p:childTnLst>
                                    <p:set>
                                      <p:cBhvr>
                                        <p:cTn id="59" dur="1" fill="hold">
                                          <p:stCondLst>
                                            <p:cond delay="0"/>
                                          </p:stCondLst>
                                        </p:cTn>
                                        <p:tgtEl>
                                          <p:spTgt spid="13"/>
                                        </p:tgtEl>
                                        <p:attrNameLst>
                                          <p:attrName>style.visibility</p:attrName>
                                        </p:attrNameLst>
                                      </p:cBhvr>
                                      <p:to>
                                        <p:strVal val="visible"/>
                                      </p:to>
                                    </p:set>
                                    <p:animEffect transition="in" filter="randombar(horizontal)">
                                      <p:cBhvr>
                                        <p:cTn id="6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41514" y="-99298"/>
            <a:ext cx="5486400" cy="8229600"/>
          </a:xfrm>
          <a:prstGeom prst="rect">
            <a:avLst/>
          </a:prstGeom>
        </p:spPr>
      </p:pic>
      <p:sp>
        <p:nvSpPr>
          <p:cNvPr id="3" name="Text 0"/>
          <p:cNvSpPr/>
          <p:nvPr/>
        </p:nvSpPr>
        <p:spPr>
          <a:xfrm>
            <a:off x="6138676" y="1591509"/>
            <a:ext cx="7556421" cy="1417558"/>
          </a:xfrm>
          <a:prstGeom prst="rect">
            <a:avLst/>
          </a:prstGeom>
          <a:noFill/>
          <a:ln/>
        </p:spPr>
        <p:txBody>
          <a:bodyPr wrap="square" lIns="0" tIns="0" rIns="0" bIns="0" rtlCol="0" anchor="t"/>
          <a:lstStyle/>
          <a:p>
            <a:pPr marL="0" indent="0" algn="l">
              <a:lnSpc>
                <a:spcPts val="5550"/>
              </a:lnSpc>
              <a:buNone/>
            </a:pPr>
            <a:r>
              <a:rPr lang="en-US" sz="4450" b="1" dirty="0">
                <a:solidFill>
                  <a:srgbClr val="F2F0F4"/>
                </a:solidFill>
                <a:latin typeface="Montserrat" pitchFamily="34" charset="0"/>
                <a:ea typeface="Montserrat" pitchFamily="34" charset="-122"/>
                <a:cs typeface="Montserrat" pitchFamily="34" charset="-120"/>
              </a:rPr>
              <a:t>Fonctionnalités Principales de Vigilio</a:t>
            </a:r>
            <a:endParaRPr lang="en-US" sz="4450" b="1" dirty="0"/>
          </a:p>
        </p:txBody>
      </p:sp>
      <p:grpSp>
        <p:nvGrpSpPr>
          <p:cNvPr id="13" name="Groupe 12">
            <a:extLst>
              <a:ext uri="{FF2B5EF4-FFF2-40B4-BE49-F238E27FC236}">
                <a16:creationId xmlns:a16="http://schemas.microsoft.com/office/drawing/2014/main" id="{3CE9BC64-9C0E-FA96-450B-0A5C6D862E82}"/>
              </a:ext>
            </a:extLst>
          </p:cNvPr>
          <p:cNvGrpSpPr/>
          <p:nvPr/>
        </p:nvGrpSpPr>
        <p:grpSpPr>
          <a:xfrm>
            <a:off x="6280190" y="3448526"/>
            <a:ext cx="2291953" cy="3090148"/>
            <a:chOff x="6280190" y="3448526"/>
            <a:chExt cx="2291953" cy="3090148"/>
          </a:xfrm>
        </p:grpSpPr>
        <p:pic>
          <p:nvPicPr>
            <p:cNvPr id="4" name="Image 1" descr="preencoded.png"/>
            <p:cNvPicPr>
              <a:picLocks noChangeAspect="1"/>
            </p:cNvPicPr>
            <p:nvPr/>
          </p:nvPicPr>
          <p:blipFill>
            <a:blip r:embed="rId4"/>
            <a:stretch>
              <a:fillRect/>
            </a:stretch>
          </p:blipFill>
          <p:spPr>
            <a:xfrm>
              <a:off x="6280190" y="3448526"/>
              <a:ext cx="566976" cy="566976"/>
            </a:xfrm>
            <a:prstGeom prst="rect">
              <a:avLst/>
            </a:prstGeom>
          </p:spPr>
        </p:pic>
        <p:sp>
          <p:nvSpPr>
            <p:cNvPr id="5" name="Text 1"/>
            <p:cNvSpPr/>
            <p:nvPr/>
          </p:nvSpPr>
          <p:spPr>
            <a:xfrm>
              <a:off x="6280190" y="4242316"/>
              <a:ext cx="2291953" cy="708660"/>
            </a:xfrm>
            <a:prstGeom prst="rect">
              <a:avLst/>
            </a:prstGeom>
            <a:noFill/>
            <a:ln/>
          </p:spPr>
          <p:txBody>
            <a:bodyPr wrap="square" lIns="0" tIns="0" rIns="0" bIns="0" rtlCol="0" anchor="t"/>
            <a:lstStyle/>
            <a:p>
              <a:pPr marL="0" indent="0" algn="l">
                <a:lnSpc>
                  <a:spcPts val="2750"/>
                </a:lnSpc>
                <a:buNone/>
              </a:pPr>
              <a:r>
                <a:rPr lang="en-US" sz="2200" dirty="0">
                  <a:solidFill>
                    <a:srgbClr val="DCD7E5"/>
                  </a:solidFill>
                  <a:latin typeface="Montserrat" pitchFamily="34" charset="0"/>
                  <a:ea typeface="Montserrat" pitchFamily="34" charset="-122"/>
                  <a:cs typeface="Montserrat" pitchFamily="34" charset="-120"/>
                </a:rPr>
                <a:t>Analyse en Temps Réel</a:t>
              </a:r>
              <a:endParaRPr lang="en-US" sz="2200" dirty="0"/>
            </a:p>
          </p:txBody>
        </p:sp>
        <p:sp>
          <p:nvSpPr>
            <p:cNvPr id="6" name="Text 2"/>
            <p:cNvSpPr/>
            <p:nvPr/>
          </p:nvSpPr>
          <p:spPr>
            <a:xfrm>
              <a:off x="6280190" y="5087064"/>
              <a:ext cx="2291953" cy="1451610"/>
            </a:xfrm>
            <a:prstGeom prst="rect">
              <a:avLst/>
            </a:prstGeom>
            <a:noFill/>
            <a:ln/>
          </p:spPr>
          <p:txBody>
            <a:bodyPr wrap="square" lIns="0" tIns="0" rIns="0" bIns="0" rtlCol="0" anchor="t"/>
            <a:lstStyle/>
            <a:p>
              <a:pPr marL="0" indent="0" algn="l">
                <a:lnSpc>
                  <a:spcPts val="2850"/>
                </a:lnSpc>
                <a:buNone/>
              </a:pPr>
              <a:r>
                <a:rPr lang="en-US" sz="1750" dirty="0">
                  <a:solidFill>
                    <a:srgbClr val="DCD7E5"/>
                  </a:solidFill>
                  <a:latin typeface="Heebo Light" pitchFamily="34" charset="0"/>
                  <a:ea typeface="Heebo Light" pitchFamily="34" charset="-122"/>
                  <a:cs typeface="Heebo Light" pitchFamily="34" charset="-120"/>
                </a:rPr>
                <a:t>Analyse rapide des images avec une latence inférieure à 2 secondes par image.</a:t>
              </a:r>
              <a:endParaRPr lang="en-US" sz="1750" dirty="0"/>
            </a:p>
          </p:txBody>
        </p:sp>
      </p:grpSp>
      <p:grpSp>
        <p:nvGrpSpPr>
          <p:cNvPr id="14" name="Groupe 13">
            <a:extLst>
              <a:ext uri="{FF2B5EF4-FFF2-40B4-BE49-F238E27FC236}">
                <a16:creationId xmlns:a16="http://schemas.microsoft.com/office/drawing/2014/main" id="{E13A111E-7789-9031-7BA9-7BCD89435CB0}"/>
              </a:ext>
            </a:extLst>
          </p:cNvPr>
          <p:cNvGrpSpPr/>
          <p:nvPr/>
        </p:nvGrpSpPr>
        <p:grpSpPr>
          <a:xfrm>
            <a:off x="8912304" y="3448526"/>
            <a:ext cx="2292072" cy="3090148"/>
            <a:chOff x="8912304" y="3448526"/>
            <a:chExt cx="2292072" cy="3090148"/>
          </a:xfrm>
        </p:grpSpPr>
        <p:pic>
          <p:nvPicPr>
            <p:cNvPr id="7" name="Image 2" descr="preencoded.png"/>
            <p:cNvPicPr>
              <a:picLocks noChangeAspect="1"/>
            </p:cNvPicPr>
            <p:nvPr/>
          </p:nvPicPr>
          <p:blipFill>
            <a:blip r:embed="rId5"/>
            <a:stretch>
              <a:fillRect/>
            </a:stretch>
          </p:blipFill>
          <p:spPr>
            <a:xfrm>
              <a:off x="8912304" y="3448526"/>
              <a:ext cx="566976" cy="566976"/>
            </a:xfrm>
            <a:prstGeom prst="rect">
              <a:avLst/>
            </a:prstGeom>
          </p:spPr>
        </p:pic>
        <p:sp>
          <p:nvSpPr>
            <p:cNvPr id="8" name="Text 3"/>
            <p:cNvSpPr/>
            <p:nvPr/>
          </p:nvSpPr>
          <p:spPr>
            <a:xfrm>
              <a:off x="8912304" y="4242316"/>
              <a:ext cx="2292072" cy="708660"/>
            </a:xfrm>
            <a:prstGeom prst="rect">
              <a:avLst/>
            </a:prstGeom>
            <a:noFill/>
            <a:ln/>
          </p:spPr>
          <p:txBody>
            <a:bodyPr wrap="square" lIns="0" tIns="0" rIns="0" bIns="0" rtlCol="0" anchor="t"/>
            <a:lstStyle/>
            <a:p>
              <a:pPr marL="0" indent="0" algn="l">
                <a:lnSpc>
                  <a:spcPts val="2750"/>
                </a:lnSpc>
                <a:buNone/>
              </a:pPr>
              <a:r>
                <a:rPr lang="en-US" sz="2200" dirty="0">
                  <a:solidFill>
                    <a:srgbClr val="DCD7E5"/>
                  </a:solidFill>
                  <a:latin typeface="Montserrat" pitchFamily="34" charset="0"/>
                  <a:ea typeface="Montserrat" pitchFamily="34" charset="-122"/>
                  <a:cs typeface="Montserrat" pitchFamily="34" charset="-120"/>
                </a:rPr>
                <a:t>Système d'Alerte Intégré</a:t>
              </a:r>
              <a:endParaRPr lang="en-US" sz="2200" dirty="0"/>
            </a:p>
          </p:txBody>
        </p:sp>
        <p:sp>
          <p:nvSpPr>
            <p:cNvPr id="9" name="Text 4"/>
            <p:cNvSpPr/>
            <p:nvPr/>
          </p:nvSpPr>
          <p:spPr>
            <a:xfrm>
              <a:off x="8912304" y="5087064"/>
              <a:ext cx="2292072" cy="1451610"/>
            </a:xfrm>
            <a:prstGeom prst="rect">
              <a:avLst/>
            </a:prstGeom>
            <a:noFill/>
            <a:ln/>
          </p:spPr>
          <p:txBody>
            <a:bodyPr wrap="square" lIns="0" tIns="0" rIns="0" bIns="0" rtlCol="0" anchor="t"/>
            <a:lstStyle/>
            <a:p>
              <a:pPr marL="0" indent="0" algn="l">
                <a:lnSpc>
                  <a:spcPts val="2850"/>
                </a:lnSpc>
                <a:buNone/>
              </a:pPr>
              <a:r>
                <a:rPr lang="en-US" sz="1750" dirty="0">
                  <a:solidFill>
                    <a:srgbClr val="DCD7E5"/>
                  </a:solidFill>
                  <a:latin typeface="Heebo Light" pitchFamily="34" charset="0"/>
                  <a:ea typeface="Heebo Light" pitchFamily="34" charset="-122"/>
                  <a:cs typeface="Heebo Light" pitchFamily="34" charset="-120"/>
                </a:rPr>
                <a:t>Notifications instantanées par e-mail pour une action immédiate.</a:t>
              </a:r>
              <a:endParaRPr lang="en-US" sz="1750" dirty="0"/>
            </a:p>
          </p:txBody>
        </p:sp>
      </p:grpSp>
      <p:grpSp>
        <p:nvGrpSpPr>
          <p:cNvPr id="15" name="Groupe 14">
            <a:extLst>
              <a:ext uri="{FF2B5EF4-FFF2-40B4-BE49-F238E27FC236}">
                <a16:creationId xmlns:a16="http://schemas.microsoft.com/office/drawing/2014/main" id="{320CC3F1-7496-FD1A-4839-050F947B9D8D}"/>
              </a:ext>
            </a:extLst>
          </p:cNvPr>
          <p:cNvGrpSpPr/>
          <p:nvPr/>
        </p:nvGrpSpPr>
        <p:grpSpPr>
          <a:xfrm>
            <a:off x="11544538" y="3448526"/>
            <a:ext cx="2291953" cy="2735818"/>
            <a:chOff x="11544538" y="3448526"/>
            <a:chExt cx="2291953" cy="2735818"/>
          </a:xfrm>
        </p:grpSpPr>
        <p:pic>
          <p:nvPicPr>
            <p:cNvPr id="10" name="Image 3" descr="preencoded.png"/>
            <p:cNvPicPr>
              <a:picLocks noChangeAspect="1"/>
            </p:cNvPicPr>
            <p:nvPr/>
          </p:nvPicPr>
          <p:blipFill>
            <a:blip r:embed="rId6"/>
            <a:stretch>
              <a:fillRect/>
            </a:stretch>
          </p:blipFill>
          <p:spPr>
            <a:xfrm>
              <a:off x="11544538" y="3448526"/>
              <a:ext cx="566976" cy="566976"/>
            </a:xfrm>
            <a:prstGeom prst="rect">
              <a:avLst/>
            </a:prstGeom>
          </p:spPr>
        </p:pic>
        <p:sp>
          <p:nvSpPr>
            <p:cNvPr id="11" name="Text 5"/>
            <p:cNvSpPr/>
            <p:nvPr/>
          </p:nvSpPr>
          <p:spPr>
            <a:xfrm>
              <a:off x="11544538" y="4242316"/>
              <a:ext cx="2291953" cy="354330"/>
            </a:xfrm>
            <a:prstGeom prst="rect">
              <a:avLst/>
            </a:prstGeom>
            <a:noFill/>
            <a:ln/>
          </p:spPr>
          <p:txBody>
            <a:bodyPr wrap="none" lIns="0" tIns="0" rIns="0" bIns="0" rtlCol="0" anchor="t"/>
            <a:lstStyle/>
            <a:p>
              <a:pPr marL="0" indent="0" algn="l">
                <a:lnSpc>
                  <a:spcPts val="2750"/>
                </a:lnSpc>
                <a:buNone/>
              </a:pPr>
              <a:r>
                <a:rPr lang="en-US" sz="2200" dirty="0">
                  <a:solidFill>
                    <a:srgbClr val="DCD7E5"/>
                  </a:solidFill>
                  <a:latin typeface="Montserrat" pitchFamily="34" charset="0"/>
                  <a:ea typeface="Montserrat" pitchFamily="34" charset="-122"/>
                  <a:cs typeface="Montserrat" pitchFamily="34" charset="-120"/>
                </a:rPr>
                <a:t>Efficacité</a:t>
              </a:r>
              <a:endParaRPr lang="en-US" sz="2200" dirty="0"/>
            </a:p>
          </p:txBody>
        </p:sp>
        <p:sp>
          <p:nvSpPr>
            <p:cNvPr id="12" name="Text 6"/>
            <p:cNvSpPr/>
            <p:nvPr/>
          </p:nvSpPr>
          <p:spPr>
            <a:xfrm>
              <a:off x="11544538" y="4732734"/>
              <a:ext cx="2291953" cy="1451610"/>
            </a:xfrm>
            <a:prstGeom prst="rect">
              <a:avLst/>
            </a:prstGeom>
            <a:noFill/>
            <a:ln/>
          </p:spPr>
          <p:txBody>
            <a:bodyPr wrap="square" lIns="0" tIns="0" rIns="0" bIns="0" rtlCol="0" anchor="t"/>
            <a:lstStyle/>
            <a:p>
              <a:pPr marL="0" indent="0" algn="l">
                <a:lnSpc>
                  <a:spcPts val="2850"/>
                </a:lnSpc>
                <a:buNone/>
              </a:pPr>
              <a:r>
                <a:rPr lang="en-US" sz="1750" dirty="0">
                  <a:solidFill>
                    <a:srgbClr val="DCD7E5"/>
                  </a:solidFill>
                  <a:latin typeface="Heebo Light" pitchFamily="34" charset="0"/>
                  <a:ea typeface="Heebo Light" pitchFamily="34" charset="-122"/>
                  <a:cs typeface="Heebo Light" pitchFamily="34" charset="-120"/>
                </a:rPr>
                <a:t>Traite rapidement les données pour accélérer le processus d'intervention.</a:t>
              </a:r>
              <a:endParaRPr lang="en-US" sz="1750" dirty="0"/>
            </a:p>
          </p:txBody>
        </p:sp>
      </p:grpSp>
      <p:sp>
        <p:nvSpPr>
          <p:cNvPr id="16" name="Rectangle : coins arrondis 15">
            <a:extLst>
              <a:ext uri="{FF2B5EF4-FFF2-40B4-BE49-F238E27FC236}">
                <a16:creationId xmlns:a16="http://schemas.microsoft.com/office/drawing/2014/main" id="{B1DA7C19-D0C9-3935-B37E-243075EE74CB}"/>
              </a:ext>
            </a:extLst>
          </p:cNvPr>
          <p:cNvSpPr/>
          <p:nvPr/>
        </p:nvSpPr>
        <p:spPr>
          <a:xfrm>
            <a:off x="12910457" y="7837714"/>
            <a:ext cx="1556657" cy="250372"/>
          </a:xfrm>
          <a:prstGeom prst="round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500" fill="hold"/>
                                        <p:tgtEl>
                                          <p:spTgt spid="14"/>
                                        </p:tgtEl>
                                        <p:attrNameLst>
                                          <p:attrName>ppt_x</p:attrName>
                                        </p:attrNameLst>
                                      </p:cBhvr>
                                      <p:tavLst>
                                        <p:tav tm="0">
                                          <p:val>
                                            <p:strVal val="#ppt_x"/>
                                          </p:val>
                                        </p:tav>
                                        <p:tav tm="100000">
                                          <p:val>
                                            <p:strVal val="#ppt_x"/>
                                          </p:val>
                                        </p:tav>
                                      </p:tavLst>
                                    </p:anim>
                                    <p:anim calcmode="lin" valueType="num">
                                      <p:cBhvr additive="base">
                                        <p:cTn id="14"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500" fill="hold"/>
                                        <p:tgtEl>
                                          <p:spTgt spid="15"/>
                                        </p:tgtEl>
                                        <p:attrNameLst>
                                          <p:attrName>ppt_x</p:attrName>
                                        </p:attrNameLst>
                                      </p:cBhvr>
                                      <p:tavLst>
                                        <p:tav tm="0">
                                          <p:val>
                                            <p:strVal val="#ppt_x"/>
                                          </p:val>
                                        </p:tav>
                                        <p:tav tm="100000">
                                          <p:val>
                                            <p:strVal val="#ppt_x"/>
                                          </p:val>
                                        </p:tav>
                                      </p:tavLst>
                                    </p:anim>
                                    <p:anim calcmode="lin" valueType="num">
                                      <p:cBhvr additive="base">
                                        <p:cTn id="20"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731163"/>
            <a:ext cx="7556421" cy="1417558"/>
          </a:xfrm>
          <a:prstGeom prst="rect">
            <a:avLst/>
          </a:prstGeom>
          <a:noFill/>
          <a:ln/>
        </p:spPr>
        <p:txBody>
          <a:bodyPr wrap="square" lIns="0" tIns="0" rIns="0" bIns="0" rtlCol="0" anchor="t"/>
          <a:lstStyle/>
          <a:p>
            <a:pPr marL="0" indent="0" algn="l">
              <a:lnSpc>
                <a:spcPts val="5550"/>
              </a:lnSpc>
              <a:buNone/>
            </a:pPr>
            <a:r>
              <a:rPr lang="en-US" sz="4450" b="1" dirty="0">
                <a:solidFill>
                  <a:srgbClr val="F2F0F4"/>
                </a:solidFill>
                <a:latin typeface="Montserrat" pitchFamily="34" charset="0"/>
                <a:ea typeface="Montserrat" pitchFamily="34" charset="-122"/>
                <a:cs typeface="Montserrat" pitchFamily="34" charset="-120"/>
              </a:rPr>
              <a:t>Impact de Vigilio sur la Sécurité</a:t>
            </a:r>
            <a:endParaRPr lang="en-US" sz="4450" b="1" dirty="0"/>
          </a:p>
        </p:txBody>
      </p:sp>
      <p:grpSp>
        <p:nvGrpSpPr>
          <p:cNvPr id="13" name="Groupe 12">
            <a:extLst>
              <a:ext uri="{FF2B5EF4-FFF2-40B4-BE49-F238E27FC236}">
                <a16:creationId xmlns:a16="http://schemas.microsoft.com/office/drawing/2014/main" id="{B597C562-5FF2-1F0B-993F-16ECE4026F35}"/>
              </a:ext>
            </a:extLst>
          </p:cNvPr>
          <p:cNvGrpSpPr/>
          <p:nvPr/>
        </p:nvGrpSpPr>
        <p:grpSpPr>
          <a:xfrm>
            <a:off x="793790" y="2488883"/>
            <a:ext cx="7556421" cy="1669852"/>
            <a:chOff x="793790" y="2488883"/>
            <a:chExt cx="7556421" cy="1669852"/>
          </a:xfrm>
        </p:grpSpPr>
        <p:pic>
          <p:nvPicPr>
            <p:cNvPr id="4" name="Image 1" descr="preencoded.png"/>
            <p:cNvPicPr>
              <a:picLocks noChangeAspect="1"/>
            </p:cNvPicPr>
            <p:nvPr/>
          </p:nvPicPr>
          <p:blipFill>
            <a:blip r:embed="rId4"/>
            <a:stretch>
              <a:fillRect/>
            </a:stretch>
          </p:blipFill>
          <p:spPr>
            <a:xfrm>
              <a:off x="793790" y="2488883"/>
              <a:ext cx="1134070" cy="1669852"/>
            </a:xfrm>
            <a:prstGeom prst="rect">
              <a:avLst/>
            </a:prstGeom>
          </p:spPr>
        </p:pic>
        <p:sp>
          <p:nvSpPr>
            <p:cNvPr id="5" name="Text 1"/>
            <p:cNvSpPr/>
            <p:nvPr/>
          </p:nvSpPr>
          <p:spPr>
            <a:xfrm>
              <a:off x="2268022" y="2715697"/>
              <a:ext cx="2913340" cy="354330"/>
            </a:xfrm>
            <a:prstGeom prst="rect">
              <a:avLst/>
            </a:prstGeom>
            <a:noFill/>
            <a:ln/>
          </p:spPr>
          <p:txBody>
            <a:bodyPr wrap="none" lIns="0" tIns="0" rIns="0" bIns="0" rtlCol="0" anchor="t"/>
            <a:lstStyle/>
            <a:p>
              <a:pPr marL="0" indent="0" algn="l">
                <a:lnSpc>
                  <a:spcPts val="2750"/>
                </a:lnSpc>
                <a:buNone/>
              </a:pPr>
              <a:r>
                <a:rPr lang="en-US" sz="2200" dirty="0">
                  <a:solidFill>
                    <a:srgbClr val="DCD7E5"/>
                  </a:solidFill>
                  <a:latin typeface="Montserrat" pitchFamily="34" charset="0"/>
                  <a:ea typeface="Montserrat" pitchFamily="34" charset="-122"/>
                  <a:cs typeface="Montserrat" pitchFamily="34" charset="-120"/>
                </a:rPr>
                <a:t>Déploiement Urbain</a:t>
              </a:r>
              <a:endParaRPr lang="en-US" sz="2200" dirty="0"/>
            </a:p>
          </p:txBody>
        </p:sp>
        <p:sp>
          <p:nvSpPr>
            <p:cNvPr id="6" name="Text 2"/>
            <p:cNvSpPr/>
            <p:nvPr/>
          </p:nvSpPr>
          <p:spPr>
            <a:xfrm>
              <a:off x="2268022" y="3206115"/>
              <a:ext cx="6082189" cy="725805"/>
            </a:xfrm>
            <a:prstGeom prst="rect">
              <a:avLst/>
            </a:prstGeom>
            <a:noFill/>
            <a:ln/>
          </p:spPr>
          <p:txBody>
            <a:bodyPr wrap="square" lIns="0" tIns="0" rIns="0" bIns="0" rtlCol="0" anchor="t"/>
            <a:lstStyle/>
            <a:p>
              <a:pPr marL="0" indent="0" algn="l">
                <a:lnSpc>
                  <a:spcPts val="2850"/>
                </a:lnSpc>
                <a:buNone/>
              </a:pPr>
              <a:r>
                <a:rPr lang="en-US" sz="1750" dirty="0">
                  <a:solidFill>
                    <a:srgbClr val="DCD7E5"/>
                  </a:solidFill>
                  <a:latin typeface="Heebo Light" pitchFamily="34" charset="0"/>
                  <a:ea typeface="Heebo Light" pitchFamily="34" charset="-122"/>
                  <a:cs typeface="Heebo Light" pitchFamily="34" charset="-120"/>
                </a:rPr>
                <a:t>Intégration dans les centres de gestion du trafic urbain pour une surveillance accrue.</a:t>
              </a:r>
              <a:endParaRPr lang="en-US" sz="1750" dirty="0"/>
            </a:p>
          </p:txBody>
        </p:sp>
      </p:grpSp>
      <p:grpSp>
        <p:nvGrpSpPr>
          <p:cNvPr id="14" name="Groupe 13">
            <a:extLst>
              <a:ext uri="{FF2B5EF4-FFF2-40B4-BE49-F238E27FC236}">
                <a16:creationId xmlns:a16="http://schemas.microsoft.com/office/drawing/2014/main" id="{34FFD87E-4CD0-E62C-A2E5-DEADF13396D6}"/>
              </a:ext>
            </a:extLst>
          </p:cNvPr>
          <p:cNvGrpSpPr/>
          <p:nvPr/>
        </p:nvGrpSpPr>
        <p:grpSpPr>
          <a:xfrm>
            <a:off x="793790" y="4158734"/>
            <a:ext cx="7556421" cy="1669852"/>
            <a:chOff x="793790" y="4158734"/>
            <a:chExt cx="7556421" cy="1669852"/>
          </a:xfrm>
        </p:grpSpPr>
        <p:pic>
          <p:nvPicPr>
            <p:cNvPr id="7" name="Image 2" descr="preencoded.png"/>
            <p:cNvPicPr>
              <a:picLocks noChangeAspect="1"/>
            </p:cNvPicPr>
            <p:nvPr/>
          </p:nvPicPr>
          <p:blipFill>
            <a:blip r:embed="rId5"/>
            <a:stretch>
              <a:fillRect/>
            </a:stretch>
          </p:blipFill>
          <p:spPr>
            <a:xfrm>
              <a:off x="793790" y="4158734"/>
              <a:ext cx="1134070" cy="1669852"/>
            </a:xfrm>
            <a:prstGeom prst="rect">
              <a:avLst/>
            </a:prstGeom>
          </p:spPr>
        </p:pic>
        <p:sp>
          <p:nvSpPr>
            <p:cNvPr id="8" name="Text 3"/>
            <p:cNvSpPr/>
            <p:nvPr/>
          </p:nvSpPr>
          <p:spPr>
            <a:xfrm>
              <a:off x="2268022" y="4385548"/>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DCD7E5"/>
                  </a:solidFill>
                  <a:latin typeface="Montserrat" pitchFamily="34" charset="0"/>
                  <a:ea typeface="Montserrat" pitchFamily="34" charset="-122"/>
                  <a:cs typeface="Montserrat" pitchFamily="34" charset="-120"/>
                </a:rPr>
                <a:t>Alerte Immédiate</a:t>
              </a:r>
              <a:endParaRPr lang="en-US" sz="2200" dirty="0"/>
            </a:p>
          </p:txBody>
        </p:sp>
        <p:sp>
          <p:nvSpPr>
            <p:cNvPr id="9" name="Text 4"/>
            <p:cNvSpPr/>
            <p:nvPr/>
          </p:nvSpPr>
          <p:spPr>
            <a:xfrm>
              <a:off x="2268022" y="4875967"/>
              <a:ext cx="6082189" cy="725805"/>
            </a:xfrm>
            <a:prstGeom prst="rect">
              <a:avLst/>
            </a:prstGeom>
            <a:noFill/>
            <a:ln/>
          </p:spPr>
          <p:txBody>
            <a:bodyPr wrap="square" lIns="0" tIns="0" rIns="0" bIns="0" rtlCol="0" anchor="t"/>
            <a:lstStyle/>
            <a:p>
              <a:pPr marL="0" indent="0" algn="l">
                <a:lnSpc>
                  <a:spcPts val="2850"/>
                </a:lnSpc>
                <a:buNone/>
              </a:pPr>
              <a:r>
                <a:rPr lang="en-US" sz="1750" dirty="0">
                  <a:solidFill>
                    <a:srgbClr val="DCD7E5"/>
                  </a:solidFill>
                  <a:latin typeface="Heebo Light" pitchFamily="34" charset="0"/>
                  <a:ea typeface="Heebo Light" pitchFamily="34" charset="-122"/>
                  <a:cs typeface="Heebo Light" pitchFamily="34" charset="-120"/>
                </a:rPr>
                <a:t>Alerte rapide des services de secours, réduisant les délais d'intervention.</a:t>
              </a:r>
              <a:endParaRPr lang="en-US" sz="1750" dirty="0"/>
            </a:p>
          </p:txBody>
        </p:sp>
      </p:grpSp>
      <p:grpSp>
        <p:nvGrpSpPr>
          <p:cNvPr id="15" name="Groupe 14">
            <a:extLst>
              <a:ext uri="{FF2B5EF4-FFF2-40B4-BE49-F238E27FC236}">
                <a16:creationId xmlns:a16="http://schemas.microsoft.com/office/drawing/2014/main" id="{5AB62F72-1049-BB13-525E-0D24504B108D}"/>
              </a:ext>
            </a:extLst>
          </p:cNvPr>
          <p:cNvGrpSpPr/>
          <p:nvPr/>
        </p:nvGrpSpPr>
        <p:grpSpPr>
          <a:xfrm>
            <a:off x="793790" y="5828586"/>
            <a:ext cx="7556421" cy="1669852"/>
            <a:chOff x="793790" y="5828586"/>
            <a:chExt cx="7556421" cy="1669852"/>
          </a:xfrm>
        </p:grpSpPr>
        <p:pic>
          <p:nvPicPr>
            <p:cNvPr id="10" name="Image 3" descr="preencoded.png"/>
            <p:cNvPicPr>
              <a:picLocks noChangeAspect="1"/>
            </p:cNvPicPr>
            <p:nvPr/>
          </p:nvPicPr>
          <p:blipFill>
            <a:blip r:embed="rId6"/>
            <a:stretch>
              <a:fillRect/>
            </a:stretch>
          </p:blipFill>
          <p:spPr>
            <a:xfrm>
              <a:off x="793790" y="5828586"/>
              <a:ext cx="1134070" cy="1669852"/>
            </a:xfrm>
            <a:prstGeom prst="rect">
              <a:avLst/>
            </a:prstGeom>
          </p:spPr>
        </p:pic>
        <p:sp>
          <p:nvSpPr>
            <p:cNvPr id="11" name="Text 5"/>
            <p:cNvSpPr/>
            <p:nvPr/>
          </p:nvSpPr>
          <p:spPr>
            <a:xfrm>
              <a:off x="2268022" y="6055400"/>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DCD7E5"/>
                  </a:solidFill>
                  <a:latin typeface="Montserrat" pitchFamily="34" charset="0"/>
                  <a:ea typeface="Montserrat" pitchFamily="34" charset="-122"/>
                  <a:cs typeface="Montserrat" pitchFamily="34" charset="-120"/>
                </a:rPr>
                <a:t>Gestion du Trafic</a:t>
              </a:r>
              <a:endParaRPr lang="en-US" sz="2200" dirty="0"/>
            </a:p>
          </p:txBody>
        </p:sp>
        <p:sp>
          <p:nvSpPr>
            <p:cNvPr id="12" name="Text 6"/>
            <p:cNvSpPr/>
            <p:nvPr/>
          </p:nvSpPr>
          <p:spPr>
            <a:xfrm>
              <a:off x="2268022" y="6545818"/>
              <a:ext cx="6082189" cy="725805"/>
            </a:xfrm>
            <a:prstGeom prst="rect">
              <a:avLst/>
            </a:prstGeom>
            <a:noFill/>
            <a:ln/>
          </p:spPr>
          <p:txBody>
            <a:bodyPr wrap="square" lIns="0" tIns="0" rIns="0" bIns="0" rtlCol="0" anchor="t"/>
            <a:lstStyle/>
            <a:p>
              <a:pPr marL="0" indent="0" algn="l">
                <a:lnSpc>
                  <a:spcPts val="2850"/>
                </a:lnSpc>
                <a:buNone/>
              </a:pPr>
              <a:r>
                <a:rPr lang="en-US" sz="1750" dirty="0">
                  <a:solidFill>
                    <a:srgbClr val="DCD7E5"/>
                  </a:solidFill>
                  <a:latin typeface="Heebo Light" pitchFamily="34" charset="0"/>
                  <a:ea typeface="Heebo Light" pitchFamily="34" charset="-122"/>
                  <a:cs typeface="Heebo Light" pitchFamily="34" charset="-120"/>
                </a:rPr>
                <a:t>Réduction des embouteillages et amélioration de la gestion du trafic post-accident.</a:t>
              </a:r>
              <a:endParaRPr lang="en-US" sz="1750" dirty="0"/>
            </a:p>
          </p:txBody>
        </p:sp>
      </p:gr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500" fill="hold"/>
                                        <p:tgtEl>
                                          <p:spTgt spid="14"/>
                                        </p:tgtEl>
                                        <p:attrNameLst>
                                          <p:attrName>ppt_x</p:attrName>
                                        </p:attrNameLst>
                                      </p:cBhvr>
                                      <p:tavLst>
                                        <p:tav tm="0">
                                          <p:val>
                                            <p:strVal val="#ppt_x"/>
                                          </p:val>
                                        </p:tav>
                                        <p:tav tm="100000">
                                          <p:val>
                                            <p:strVal val="#ppt_x"/>
                                          </p:val>
                                        </p:tav>
                                      </p:tavLst>
                                    </p:anim>
                                    <p:anim calcmode="lin" valueType="num">
                                      <p:cBhvr additive="base">
                                        <p:cTn id="14" dur="500" fill="hold"/>
                                        <p:tgtEl>
                                          <p:spTgt spid="14"/>
                                        </p:tgtEl>
                                        <p:attrNameLst>
                                          <p:attrName>ppt_y</p:attrName>
                                        </p:attrNameLst>
                                      </p:cBhvr>
                                      <p:tavLst>
                                        <p:tav tm="0">
                                          <p:val>
                                            <p:strVal val="0-#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1"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500" fill="hold"/>
                                        <p:tgtEl>
                                          <p:spTgt spid="15"/>
                                        </p:tgtEl>
                                        <p:attrNameLst>
                                          <p:attrName>ppt_x</p:attrName>
                                        </p:attrNameLst>
                                      </p:cBhvr>
                                      <p:tavLst>
                                        <p:tav tm="0">
                                          <p:val>
                                            <p:strVal val="#ppt_x"/>
                                          </p:val>
                                        </p:tav>
                                        <p:tav tm="100000">
                                          <p:val>
                                            <p:strVal val="#ppt_x"/>
                                          </p:val>
                                        </p:tav>
                                      </p:tavLst>
                                    </p:anim>
                                    <p:anim calcmode="lin" valueType="num">
                                      <p:cBhvr additive="base">
                                        <p:cTn id="20" dur="500" fill="hold"/>
                                        <p:tgtEl>
                                          <p:spTgt spid="1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688</TotalTime>
  <Words>622</Words>
  <Application>Microsoft Office PowerPoint</Application>
  <PresentationFormat>Personnalisé</PresentationFormat>
  <Paragraphs>88</Paragraphs>
  <Slides>13</Slides>
  <Notes>11</Notes>
  <HiddenSlides>0</HiddenSlides>
  <MMClips>0</MMClips>
  <ScaleCrop>false</ScaleCrop>
  <HeadingPairs>
    <vt:vector size="6" baseType="variant">
      <vt:variant>
        <vt:lpstr>Polices utilisées</vt:lpstr>
      </vt:variant>
      <vt:variant>
        <vt:i4>4</vt:i4>
      </vt:variant>
      <vt:variant>
        <vt:lpstr>Thème</vt:lpstr>
      </vt:variant>
      <vt:variant>
        <vt:i4>1</vt:i4>
      </vt:variant>
      <vt:variant>
        <vt:lpstr>Titres des diapositives</vt:lpstr>
      </vt:variant>
      <vt:variant>
        <vt:i4>13</vt:i4>
      </vt:variant>
    </vt:vector>
  </HeadingPairs>
  <TitlesOfParts>
    <vt:vector size="18" baseType="lpstr">
      <vt:lpstr>Aptos</vt:lpstr>
      <vt:lpstr>Montserrat</vt:lpstr>
      <vt:lpstr>Arial</vt:lpstr>
      <vt:lpstr>Heebo Light</vt:lpstr>
      <vt:lpstr>Office Theme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effi othnel</cp:lastModifiedBy>
  <cp:revision>5</cp:revision>
  <dcterms:created xsi:type="dcterms:W3CDTF">2025-04-10T00:58:17Z</dcterms:created>
  <dcterms:modified xsi:type="dcterms:W3CDTF">2025-04-11T09:45:01Z</dcterms:modified>
</cp:coreProperties>
</file>